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Default Extension="jpeg" ContentType="image/jpeg"/>
  <Override PartName="/ppt/slideLayouts/slideLayout3.xml" ContentType="application/vnd.openxmlformats-officedocument.presentationml.slideLayout+xml"/>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9"/>
  </p:notesMasterIdLst>
  <p:sldIdLst>
    <p:sldId id="256" r:id="rId2"/>
    <p:sldId id="257" r:id="rId3"/>
    <p:sldId id="258" r:id="rId4"/>
    <p:sldId id="259" r:id="rId5"/>
    <p:sldId id="281" r:id="rId6"/>
    <p:sldId id="262" r:id="rId7"/>
    <p:sldId id="261" r:id="rId8"/>
    <p:sldId id="265" r:id="rId9"/>
    <p:sldId id="283" r:id="rId10"/>
    <p:sldId id="282" r:id="rId11"/>
    <p:sldId id="266" r:id="rId12"/>
    <p:sldId id="260" r:id="rId13"/>
    <p:sldId id="263" r:id="rId14"/>
    <p:sldId id="268" r:id="rId15"/>
    <p:sldId id="267" r:id="rId16"/>
    <p:sldId id="269" r:id="rId17"/>
    <p:sldId id="284" r:id="rId18"/>
    <p:sldId id="272" r:id="rId19"/>
    <p:sldId id="273" r:id="rId20"/>
    <p:sldId id="274" r:id="rId21"/>
    <p:sldId id="275" r:id="rId22"/>
    <p:sldId id="280" r:id="rId23"/>
    <p:sldId id="276" r:id="rId24"/>
    <p:sldId id="277" r:id="rId25"/>
    <p:sldId id="278" r:id="rId26"/>
    <p:sldId id="279" r:id="rId27"/>
    <p:sldId id="285" r:id="rId28"/>
  </p:sldIdLst>
  <p:sldSz cx="9144000" cy="6858000" type="screen4x3"/>
  <p:notesSz cx="7302500" cy="95885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155" autoAdjust="0"/>
    <p:restoredTop sz="71864" autoAdjust="0"/>
  </p:normalViewPr>
  <p:slideViewPr>
    <p:cSldViewPr>
      <p:cViewPr>
        <p:scale>
          <a:sx n="50" d="100"/>
          <a:sy n="50" d="100"/>
        </p:scale>
        <p:origin x="-1890" y="-12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55" d="100"/>
          <a:sy n="55" d="100"/>
        </p:scale>
        <p:origin x="-2256" y="-102"/>
      </p:cViewPr>
      <p:guideLst>
        <p:guide orient="horz" pos="3020"/>
        <p:guide pos="2300"/>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4417" cy="479425"/>
          </a:xfrm>
          <a:prstGeom prst="rect">
            <a:avLst/>
          </a:prstGeom>
        </p:spPr>
        <p:txBody>
          <a:bodyPr vert="horz" lIns="96058" tIns="48029" rIns="96058" bIns="48029" rtlCol="0"/>
          <a:lstStyle>
            <a:lvl1pPr algn="l">
              <a:defRPr sz="1300"/>
            </a:lvl1pPr>
          </a:lstStyle>
          <a:p>
            <a:endParaRPr lang="en-US"/>
          </a:p>
        </p:txBody>
      </p:sp>
      <p:sp>
        <p:nvSpPr>
          <p:cNvPr id="3" name="Date Placeholder 2"/>
          <p:cNvSpPr>
            <a:spLocks noGrp="1"/>
          </p:cNvSpPr>
          <p:nvPr>
            <p:ph type="dt" idx="1"/>
          </p:nvPr>
        </p:nvSpPr>
        <p:spPr>
          <a:xfrm>
            <a:off x="4136393" y="0"/>
            <a:ext cx="3164417" cy="479425"/>
          </a:xfrm>
          <a:prstGeom prst="rect">
            <a:avLst/>
          </a:prstGeom>
        </p:spPr>
        <p:txBody>
          <a:bodyPr vert="horz" lIns="96058" tIns="48029" rIns="96058" bIns="48029" rtlCol="0"/>
          <a:lstStyle>
            <a:lvl1pPr algn="r">
              <a:defRPr sz="1300"/>
            </a:lvl1pPr>
          </a:lstStyle>
          <a:p>
            <a:fld id="{05B5F36C-F835-4622-AF9F-46E4E42217FD}" type="datetimeFigureOut">
              <a:rPr lang="en-US" smtClean="0"/>
              <a:pPr/>
              <a:t>12/8/2014</a:t>
            </a:fld>
            <a:endParaRPr lang="en-US"/>
          </a:p>
        </p:txBody>
      </p:sp>
      <p:sp>
        <p:nvSpPr>
          <p:cNvPr id="4" name="Slide Image Placeholder 3"/>
          <p:cNvSpPr>
            <a:spLocks noGrp="1" noRot="1" noChangeAspect="1"/>
          </p:cNvSpPr>
          <p:nvPr>
            <p:ph type="sldImg" idx="2"/>
          </p:nvPr>
        </p:nvSpPr>
        <p:spPr>
          <a:xfrm>
            <a:off x="1254125" y="719138"/>
            <a:ext cx="4794250" cy="3595687"/>
          </a:xfrm>
          <a:prstGeom prst="rect">
            <a:avLst/>
          </a:prstGeom>
          <a:noFill/>
          <a:ln w="12700">
            <a:solidFill>
              <a:prstClr val="black"/>
            </a:solidFill>
          </a:ln>
        </p:spPr>
        <p:txBody>
          <a:bodyPr vert="horz" lIns="96058" tIns="48029" rIns="96058" bIns="48029" rtlCol="0" anchor="ctr"/>
          <a:lstStyle/>
          <a:p>
            <a:endParaRPr lang="en-US"/>
          </a:p>
        </p:txBody>
      </p:sp>
      <p:sp>
        <p:nvSpPr>
          <p:cNvPr id="5" name="Notes Placeholder 4"/>
          <p:cNvSpPr>
            <a:spLocks noGrp="1"/>
          </p:cNvSpPr>
          <p:nvPr>
            <p:ph type="body" sz="quarter" idx="3"/>
          </p:nvPr>
        </p:nvSpPr>
        <p:spPr>
          <a:xfrm>
            <a:off x="730250" y="4554538"/>
            <a:ext cx="5842000" cy="4314825"/>
          </a:xfrm>
          <a:prstGeom prst="rect">
            <a:avLst/>
          </a:prstGeom>
        </p:spPr>
        <p:txBody>
          <a:bodyPr vert="horz" lIns="96058" tIns="48029" rIns="96058" bIns="48029"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107411"/>
            <a:ext cx="3164417" cy="479425"/>
          </a:xfrm>
          <a:prstGeom prst="rect">
            <a:avLst/>
          </a:prstGeom>
        </p:spPr>
        <p:txBody>
          <a:bodyPr vert="horz" lIns="96058" tIns="48029" rIns="96058" bIns="48029" rtlCol="0" anchor="b"/>
          <a:lstStyle>
            <a:lvl1pPr algn="l">
              <a:defRPr sz="1300"/>
            </a:lvl1pPr>
          </a:lstStyle>
          <a:p>
            <a:endParaRPr lang="en-US"/>
          </a:p>
        </p:txBody>
      </p:sp>
      <p:sp>
        <p:nvSpPr>
          <p:cNvPr id="7" name="Slide Number Placeholder 6"/>
          <p:cNvSpPr>
            <a:spLocks noGrp="1"/>
          </p:cNvSpPr>
          <p:nvPr>
            <p:ph type="sldNum" sz="quarter" idx="5"/>
          </p:nvPr>
        </p:nvSpPr>
        <p:spPr>
          <a:xfrm>
            <a:off x="4136393" y="9107411"/>
            <a:ext cx="3164417" cy="479425"/>
          </a:xfrm>
          <a:prstGeom prst="rect">
            <a:avLst/>
          </a:prstGeom>
        </p:spPr>
        <p:txBody>
          <a:bodyPr vert="horz" lIns="96058" tIns="48029" rIns="96058" bIns="48029" rtlCol="0" anchor="b"/>
          <a:lstStyle>
            <a:lvl1pPr algn="r">
              <a:defRPr sz="1300"/>
            </a:lvl1pPr>
          </a:lstStyle>
          <a:p>
            <a:fld id="{7D0B4106-40ED-4689-8CD4-B855033D420F}"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en.wikipedia.org/wiki/Cass_Sunstein"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7D0B4106-40ED-4689-8CD4-B855033D420F}"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Tx/>
              <a:buChar char="-"/>
            </a:pPr>
            <a:endParaRPr lang="en-US" dirty="0"/>
          </a:p>
        </p:txBody>
      </p:sp>
      <p:sp>
        <p:nvSpPr>
          <p:cNvPr id="4" name="Slide Number Placeholder 3"/>
          <p:cNvSpPr>
            <a:spLocks noGrp="1"/>
          </p:cNvSpPr>
          <p:nvPr>
            <p:ph type="sldNum" sz="quarter" idx="10"/>
          </p:nvPr>
        </p:nvSpPr>
        <p:spPr/>
        <p:txBody>
          <a:bodyPr/>
          <a:lstStyle/>
          <a:p>
            <a:fld id="{7D0B4106-40ED-4689-8CD4-B855033D420F}"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eaLnBrk="1" hangingPunct="1">
              <a:spcBef>
                <a:spcPct val="0"/>
              </a:spcBef>
            </a:pPr>
            <a:r>
              <a:rPr lang="en-US" altLang="en-US" dirty="0" smtClean="0"/>
              <a:t>Our Supplemental Employment Services staff works in tandem with the ACC Employment Team to pair community members with appropriate job openings. Job Club is used as a flexible training environment where participants learn an overview of the American job search process, as well as basic skills needed to fill specific job openings.</a:t>
            </a:r>
          </a:p>
        </p:txBody>
      </p:sp>
      <p:sp>
        <p:nvSpPr>
          <p:cNvPr id="4" name="Slide Number Placeholder 3"/>
          <p:cNvSpPr>
            <a:spLocks noGrp="1"/>
          </p:cNvSpPr>
          <p:nvPr>
            <p:ph type="sldNum" sz="quarter" idx="10"/>
          </p:nvPr>
        </p:nvSpPr>
        <p:spPr/>
        <p:txBody>
          <a:bodyPr/>
          <a:lstStyle/>
          <a:p>
            <a:fld id="{7D0B4106-40ED-4689-8CD4-B855033D420F}" type="slidenum">
              <a:rPr lang="en-US" smtClean="0"/>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240144" indent="-240144" defTabSz="960577">
              <a:defRPr/>
            </a:pPr>
            <a:r>
              <a:rPr lang="en-US" sz="1300" dirty="0" smtClean="0"/>
              <a:t>For our purposes today, let’s think of “motivation” in terms of both internal and external factors that create desire and energy in people to be continually interested and committed to a job.</a:t>
            </a:r>
          </a:p>
          <a:p>
            <a:pPr marL="240144" indent="-240144">
              <a:buAutoNum type="arabicPeriod"/>
            </a:pPr>
            <a:endParaRPr lang="en-US" sz="1300" dirty="0" smtClean="0"/>
          </a:p>
          <a:p>
            <a:pPr marL="240144" indent="-240144">
              <a:buAutoNum type="arabicPeriod"/>
            </a:pPr>
            <a:r>
              <a:rPr lang="en-US" sz="1300" dirty="0" smtClean="0"/>
              <a:t>Employers value motivated employees. Being “self-motivated” is often cited as one of the top ten qualities employers seek in a candidate.</a:t>
            </a:r>
          </a:p>
          <a:p>
            <a:pPr marL="240144" indent="-240144">
              <a:buAutoNum type="arabicPeriod"/>
            </a:pPr>
            <a:endParaRPr lang="en-US" sz="1300" dirty="0" smtClean="0"/>
          </a:p>
          <a:p>
            <a:pPr marL="240144" indent="-240144">
              <a:buAutoNum type="arabicPeriod"/>
            </a:pPr>
            <a:r>
              <a:rPr lang="en-US" sz="1300" dirty="0" smtClean="0"/>
              <a:t>Motivation can positively affect job retention.  There is a “continuation” factor that is evident in </a:t>
            </a:r>
            <a:r>
              <a:rPr lang="en-US" sz="1300" i="1" dirty="0" smtClean="0"/>
              <a:t>real</a:t>
            </a:r>
            <a:r>
              <a:rPr lang="en-US" sz="1300" dirty="0" smtClean="0"/>
              <a:t> motivation. </a:t>
            </a:r>
          </a:p>
          <a:p>
            <a:pPr marL="240144" indent="-240144"/>
            <a:endParaRPr lang="en-US" sz="1300" dirty="0" smtClean="0"/>
          </a:p>
          <a:p>
            <a:pPr marL="240144" indent="-240144">
              <a:buAutoNum type="arabicPeriod"/>
            </a:pPr>
            <a:endParaRPr lang="en-US" sz="1300" dirty="0" smtClean="0"/>
          </a:p>
          <a:p>
            <a:pPr marL="240144" indent="-240144">
              <a:buAutoNum type="arabicPeriod"/>
            </a:pPr>
            <a:endParaRPr lang="en-US" sz="1300" dirty="0" smtClean="0"/>
          </a:p>
          <a:p>
            <a:pPr rtl="0"/>
            <a:endParaRPr lang="en-US" b="0" dirty="0" smtClean="0"/>
          </a:p>
        </p:txBody>
      </p:sp>
      <p:sp>
        <p:nvSpPr>
          <p:cNvPr id="4" name="Slide Number Placeholder 3"/>
          <p:cNvSpPr>
            <a:spLocks noGrp="1"/>
          </p:cNvSpPr>
          <p:nvPr>
            <p:ph type="sldNum" sz="quarter" idx="10"/>
          </p:nvPr>
        </p:nvSpPr>
        <p:spPr/>
        <p:txBody>
          <a:bodyPr/>
          <a:lstStyle/>
          <a:p>
            <a:fld id="{7D0B4106-40ED-4689-8CD4-B855033D420F}" type="slidenum">
              <a:rPr lang="en-US" smtClean="0"/>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240144" indent="-240144"/>
            <a:r>
              <a:rPr lang="en-US" sz="1300" dirty="0" smtClean="0"/>
              <a:t>Mani’s story</a:t>
            </a:r>
          </a:p>
          <a:p>
            <a:pPr marL="240144" indent="-240144">
              <a:buAutoNum type="arabicPeriod"/>
            </a:pPr>
            <a:endParaRPr lang="en-US" sz="1300" dirty="0" smtClean="0"/>
          </a:p>
          <a:p>
            <a:pPr rtl="0"/>
            <a:endParaRPr lang="en-US" b="0" dirty="0" smtClean="0"/>
          </a:p>
        </p:txBody>
      </p:sp>
      <p:sp>
        <p:nvSpPr>
          <p:cNvPr id="4" name="Slide Number Placeholder 3"/>
          <p:cNvSpPr>
            <a:spLocks noGrp="1"/>
          </p:cNvSpPr>
          <p:nvPr>
            <p:ph type="sldNum" sz="quarter" idx="10"/>
          </p:nvPr>
        </p:nvSpPr>
        <p:spPr/>
        <p:txBody>
          <a:bodyPr/>
          <a:lstStyle/>
          <a:p>
            <a:fld id="{7D0B4106-40ED-4689-8CD4-B855033D420F}" type="slidenum">
              <a:rPr lang="en-US" smtClean="0"/>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rtl="0"/>
            <a:r>
              <a:rPr lang="en-US" sz="1300" dirty="0" smtClean="0"/>
              <a:t>Having choices empowers people and gives them control in situations.  This motivational strategy can be used in a variety of situations, not just in the classroom.</a:t>
            </a:r>
            <a:endParaRPr lang="en-US" b="0" dirty="0" smtClean="0"/>
          </a:p>
        </p:txBody>
      </p:sp>
      <p:sp>
        <p:nvSpPr>
          <p:cNvPr id="4" name="Slide Number Placeholder 3"/>
          <p:cNvSpPr>
            <a:spLocks noGrp="1"/>
          </p:cNvSpPr>
          <p:nvPr>
            <p:ph type="sldNum" sz="quarter" idx="10"/>
          </p:nvPr>
        </p:nvSpPr>
        <p:spPr/>
        <p:txBody>
          <a:bodyPr/>
          <a:lstStyle/>
          <a:p>
            <a:fld id="{7D0B4106-40ED-4689-8CD4-B855033D420F}" type="slidenum">
              <a:rPr lang="en-US" smtClean="0"/>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rtl="0"/>
            <a:r>
              <a:rPr lang="en-US" sz="1300" dirty="0" smtClean="0"/>
              <a:t>Having an abundance of choices can also be overwhelming.  </a:t>
            </a:r>
            <a:r>
              <a:rPr lang="en-US" sz="1300" i="1" dirty="0" smtClean="0"/>
              <a:t>The Paradox of Choice</a:t>
            </a:r>
            <a:r>
              <a:rPr lang="en-US" sz="1300" dirty="0" smtClean="0"/>
              <a:t> – idea that having unlimited choices actually makes us miserable. Everyone needs some parameters around choices. </a:t>
            </a:r>
            <a:endParaRPr lang="en-US" b="0" dirty="0" smtClean="0"/>
          </a:p>
          <a:p>
            <a:r>
              <a:rPr lang="en-US" b="0" dirty="0" smtClean="0"/>
              <a:t/>
            </a:r>
            <a:br>
              <a:rPr lang="en-US" b="0" dirty="0" smtClean="0"/>
            </a:br>
            <a:r>
              <a:rPr lang="en-US" sz="1300" i="1" dirty="0" smtClean="0"/>
              <a:t>Second-Order Decisions.</a:t>
            </a:r>
            <a:r>
              <a:rPr lang="en-US" sz="1300" dirty="0" smtClean="0"/>
              <a:t> Law professor</a:t>
            </a:r>
            <a:r>
              <a:rPr lang="en-US" sz="1300" dirty="0" smtClean="0">
                <a:hlinkClick r:id="rId3"/>
              </a:rPr>
              <a:t> </a:t>
            </a:r>
            <a:r>
              <a:rPr lang="en-US" sz="1300" u="sng" dirty="0" smtClean="0">
                <a:hlinkClick r:id="rId3"/>
              </a:rPr>
              <a:t>Cass </a:t>
            </a:r>
            <a:r>
              <a:rPr lang="en-US" sz="1300" u="sng" dirty="0" err="1" smtClean="0">
                <a:hlinkClick r:id="rId3"/>
              </a:rPr>
              <a:t>Sunstein</a:t>
            </a:r>
            <a:r>
              <a:rPr lang="en-US" sz="1300" dirty="0" smtClean="0"/>
              <a:t> uses the term "second-order decisions" for decisions that follow a </a:t>
            </a:r>
            <a:r>
              <a:rPr lang="en-US" sz="1300" i="1" dirty="0" smtClean="0"/>
              <a:t>rule</a:t>
            </a:r>
            <a:r>
              <a:rPr lang="en-US" sz="1300" dirty="0" smtClean="0"/>
              <a:t>. Having the discipline to live "by the rules" eliminates countless troublesome choices in one's daily life. Schwartz shows that these second-order decisions can be divided into general categories of effectiveness for different situations: presumptions, standards, and cultural codes. Each of these methods are useful ways people use to parse the vast array of choices they confront.</a:t>
            </a:r>
          </a:p>
          <a:p>
            <a:pPr rtl="0"/>
            <a:endParaRPr lang="en-US" sz="1300" dirty="0" smtClean="0"/>
          </a:p>
          <a:p>
            <a:pPr rtl="0"/>
            <a:r>
              <a:rPr lang="en-US" sz="1300" dirty="0" smtClean="0"/>
              <a:t>Poverty affects our ability to make choices. Serious choices like deciding whether to pay rent or buy diapers can erode willpower, so that eventually hope is lost – but we have unique window of opportunity as people are arriving, to instill and fan the flame of that hope.</a:t>
            </a:r>
          </a:p>
          <a:p>
            <a:pPr rtl="0"/>
            <a:endParaRPr lang="en-US" sz="1300" dirty="0" smtClean="0"/>
          </a:p>
          <a:p>
            <a:pPr rtl="0"/>
            <a:r>
              <a:rPr lang="en-US" sz="1300" dirty="0" smtClean="0"/>
              <a:t>Motivational interviewing is a </a:t>
            </a:r>
            <a:r>
              <a:rPr lang="en-US" sz="1300" b="1" dirty="0" smtClean="0"/>
              <a:t>person-centered</a:t>
            </a:r>
            <a:r>
              <a:rPr lang="en-US" sz="1300" dirty="0" smtClean="0"/>
              <a:t>, </a:t>
            </a:r>
            <a:r>
              <a:rPr lang="en-US" sz="1300" b="1" dirty="0" smtClean="0"/>
              <a:t>collaborative</a:t>
            </a:r>
            <a:r>
              <a:rPr lang="en-US" sz="1300" dirty="0" smtClean="0"/>
              <a:t> technique commonly used in social work situations when change is being sought. Instead of telling someone to do something, it asks someone to think through consequences of choices in a decision.</a:t>
            </a:r>
            <a:endParaRPr lang="en-US" b="0" dirty="0" smtClean="0"/>
          </a:p>
        </p:txBody>
      </p:sp>
      <p:sp>
        <p:nvSpPr>
          <p:cNvPr id="4" name="Slide Number Placeholder 3"/>
          <p:cNvSpPr>
            <a:spLocks noGrp="1"/>
          </p:cNvSpPr>
          <p:nvPr>
            <p:ph type="sldNum" sz="quarter" idx="10"/>
          </p:nvPr>
        </p:nvSpPr>
        <p:spPr/>
        <p:txBody>
          <a:bodyPr/>
          <a:lstStyle/>
          <a:p>
            <a:fld id="{7D0B4106-40ED-4689-8CD4-B855033D420F}" type="slidenum">
              <a:rPr lang="en-US" smtClean="0"/>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rtl="0"/>
            <a:endParaRPr lang="en-US" b="0" dirty="0" smtClean="0"/>
          </a:p>
        </p:txBody>
      </p:sp>
      <p:sp>
        <p:nvSpPr>
          <p:cNvPr id="4" name="Slide Number Placeholder 3"/>
          <p:cNvSpPr>
            <a:spLocks noGrp="1"/>
          </p:cNvSpPr>
          <p:nvPr>
            <p:ph type="sldNum" sz="quarter" idx="10"/>
          </p:nvPr>
        </p:nvSpPr>
        <p:spPr/>
        <p:txBody>
          <a:bodyPr/>
          <a:lstStyle/>
          <a:p>
            <a:fld id="{7D0B4106-40ED-4689-8CD4-B855033D420F}" type="slidenum">
              <a:rPr lang="en-US" smtClean="0"/>
              <a:pPr/>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rtl="0"/>
            <a:endParaRPr lang="en-US" b="0" dirty="0" smtClean="0"/>
          </a:p>
        </p:txBody>
      </p:sp>
      <p:sp>
        <p:nvSpPr>
          <p:cNvPr id="4" name="Slide Number Placeholder 3"/>
          <p:cNvSpPr>
            <a:spLocks noGrp="1"/>
          </p:cNvSpPr>
          <p:nvPr>
            <p:ph type="sldNum" sz="quarter" idx="10"/>
          </p:nvPr>
        </p:nvSpPr>
        <p:spPr/>
        <p:txBody>
          <a:bodyPr/>
          <a:lstStyle/>
          <a:p>
            <a:fld id="{7D0B4106-40ED-4689-8CD4-B855033D420F}" type="slidenum">
              <a:rPr lang="en-US" smtClean="0"/>
              <a:pPr/>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rtl="0"/>
            <a:r>
              <a:rPr lang="en-US" b="0" dirty="0" smtClean="0"/>
              <a:t>Where</a:t>
            </a:r>
            <a:r>
              <a:rPr lang="en-US" b="0" baseline="0" dirty="0" smtClean="0"/>
              <a:t>as we commonly use the list of “pros” and “cons,” this type of decisional balance exercise could be appealing to a culturally-diverse group.  There is research that shows Euro-American cultures focus on achieving positive outcomes, while Asian cultures focus on avoiding negative outcomes.  </a:t>
            </a:r>
            <a:endParaRPr lang="en-US" b="0" dirty="0" smtClean="0"/>
          </a:p>
        </p:txBody>
      </p:sp>
      <p:sp>
        <p:nvSpPr>
          <p:cNvPr id="4" name="Slide Number Placeholder 3"/>
          <p:cNvSpPr>
            <a:spLocks noGrp="1"/>
          </p:cNvSpPr>
          <p:nvPr>
            <p:ph type="sldNum" sz="quarter" idx="10"/>
          </p:nvPr>
        </p:nvSpPr>
        <p:spPr/>
        <p:txBody>
          <a:bodyPr/>
          <a:lstStyle/>
          <a:p>
            <a:fld id="{7D0B4106-40ED-4689-8CD4-B855033D420F}" type="slidenum">
              <a:rPr lang="en-US" smtClean="0"/>
              <a:pPr/>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rtl="0"/>
            <a:endParaRPr lang="en-US" b="0" dirty="0" smtClean="0"/>
          </a:p>
        </p:txBody>
      </p:sp>
      <p:sp>
        <p:nvSpPr>
          <p:cNvPr id="4" name="Slide Number Placeholder 3"/>
          <p:cNvSpPr>
            <a:spLocks noGrp="1"/>
          </p:cNvSpPr>
          <p:nvPr>
            <p:ph type="sldNum" sz="quarter" idx="10"/>
          </p:nvPr>
        </p:nvSpPr>
        <p:spPr/>
        <p:txBody>
          <a:bodyPr/>
          <a:lstStyle/>
          <a:p>
            <a:fld id="{7D0B4106-40ED-4689-8CD4-B855033D420F}" type="slidenum">
              <a:rPr lang="en-US" smtClean="0"/>
              <a:pPr/>
              <a:t>11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rtl="0"/>
            <a:r>
              <a:rPr lang="en-US" b="0" dirty="0" smtClean="0"/>
              <a:t>Varied experiences also help me communicate</a:t>
            </a:r>
            <a:r>
              <a:rPr lang="en-US" b="0" baseline="0" dirty="0" smtClean="0"/>
              <a:t> specific skills to job developers when we notice someone’s strengths.  </a:t>
            </a:r>
          </a:p>
          <a:p>
            <a:pPr rtl="0"/>
            <a:endParaRPr lang="en-US" b="0" baseline="0" dirty="0" smtClean="0"/>
          </a:p>
          <a:p>
            <a:pPr rtl="0"/>
            <a:r>
              <a:rPr lang="en-US" b="0" baseline="0" dirty="0" smtClean="0"/>
              <a:t>Bu </a:t>
            </a:r>
            <a:r>
              <a:rPr lang="en-US" b="0" baseline="0" dirty="0" err="1" smtClean="0"/>
              <a:t>Reh’s</a:t>
            </a:r>
            <a:r>
              <a:rPr lang="en-US" b="0" baseline="0" smtClean="0"/>
              <a:t> story</a:t>
            </a:r>
            <a:endParaRPr lang="en-US" b="0" dirty="0" smtClean="0"/>
          </a:p>
        </p:txBody>
      </p:sp>
      <p:sp>
        <p:nvSpPr>
          <p:cNvPr id="4" name="Slide Number Placeholder 3"/>
          <p:cNvSpPr>
            <a:spLocks noGrp="1"/>
          </p:cNvSpPr>
          <p:nvPr>
            <p:ph type="sldNum" sz="quarter" idx="10"/>
          </p:nvPr>
        </p:nvSpPr>
        <p:spPr/>
        <p:txBody>
          <a:bodyPr/>
          <a:lstStyle/>
          <a:p>
            <a:fld id="{7D0B4106-40ED-4689-8CD4-B855033D420F}" type="slidenum">
              <a:rPr lang="en-US" smtClean="0"/>
              <a:pPr/>
              <a:t>12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pPr rtl="0"/>
            <a:r>
              <a:rPr lang="en-US" sz="1300" b="1" dirty="0" smtClean="0"/>
              <a:t>Formal Authority:</a:t>
            </a:r>
            <a:r>
              <a:rPr lang="en-US" sz="1300" dirty="0" smtClean="0"/>
              <a:t> Possesses status among students because of knowledge and role as a faculty member. Concerned with providing positive and negative feedback, establishing learning goals, expectations, and rules of conduct for students. Concerned with the correct, acceptable, and standard ways to do things and with providing students with the structure they need to learn.</a:t>
            </a:r>
            <a:endParaRPr lang="en-US" b="0" dirty="0" smtClean="0"/>
          </a:p>
          <a:p>
            <a:pPr rtl="0"/>
            <a:r>
              <a:rPr lang="en-US" b="0" dirty="0" smtClean="0"/>
              <a:t/>
            </a:r>
            <a:br>
              <a:rPr lang="en-US" b="0" dirty="0" smtClean="0"/>
            </a:br>
            <a:r>
              <a:rPr lang="en-US" sz="1300" b="1" dirty="0" smtClean="0"/>
              <a:t>Personal Model:</a:t>
            </a:r>
            <a:r>
              <a:rPr lang="en-US" sz="1300" dirty="0" smtClean="0"/>
              <a:t> Believes in "teaching by personal example" and establishes a prototype for how to think and behave. Oversees, guides, and directs by showing how to do things, and encouraging students to observe and then to emulate the instructor's approach.</a:t>
            </a:r>
            <a:endParaRPr lang="en-US" b="0" dirty="0" smtClean="0"/>
          </a:p>
          <a:p>
            <a:pPr rtl="0"/>
            <a:r>
              <a:rPr lang="en-US" b="0" dirty="0" smtClean="0"/>
              <a:t/>
            </a:r>
            <a:br>
              <a:rPr lang="en-US" b="0" dirty="0" smtClean="0"/>
            </a:br>
            <a:r>
              <a:rPr lang="en-US" sz="1300" b="1" dirty="0" smtClean="0"/>
              <a:t>Facilitator:</a:t>
            </a:r>
            <a:r>
              <a:rPr lang="en-US" sz="1300" dirty="0" smtClean="0"/>
              <a:t> Emphasizes the personal nature of teacher-student interactions. Guides and directs students by asking questions, exploring options, suggesting alternatives, and encouraging them to develop criteria to make informed choices. Overall goal is to develop in students the capacity for independent action, initiative, and responsibility. Works with students on projects in a consultative fashion and tries to provide as much support and encouragement as possible.</a:t>
            </a:r>
            <a:endParaRPr lang="en-US" b="0" dirty="0" smtClean="0"/>
          </a:p>
          <a:p>
            <a:r>
              <a:rPr lang="en-US" b="0" dirty="0" smtClean="0"/>
              <a:t/>
            </a:r>
            <a:br>
              <a:rPr lang="en-US" b="0" dirty="0" smtClean="0"/>
            </a:br>
            <a:r>
              <a:rPr lang="en-US" sz="1300" b="1" dirty="0" smtClean="0"/>
              <a:t>Delegator:</a:t>
            </a:r>
            <a:r>
              <a:rPr lang="en-US" sz="1300" dirty="0" smtClean="0"/>
              <a:t> Concerned with developing students' capacity to function in an autonomous fashion. Students work independently on projects or as part of autonomous teams. The teacher is available at the request of students as a resource person.</a:t>
            </a:r>
            <a:endParaRPr lang="en-US" b="0" dirty="0" smtClean="0"/>
          </a:p>
        </p:txBody>
      </p:sp>
      <p:sp>
        <p:nvSpPr>
          <p:cNvPr id="4" name="Slide Number Placeholder 3"/>
          <p:cNvSpPr>
            <a:spLocks noGrp="1"/>
          </p:cNvSpPr>
          <p:nvPr>
            <p:ph type="sldNum" sz="quarter" idx="10"/>
          </p:nvPr>
        </p:nvSpPr>
        <p:spPr/>
        <p:txBody>
          <a:bodyPr/>
          <a:lstStyle/>
          <a:p>
            <a:fld id="{7D0B4106-40ED-4689-8CD4-B855033D420F}" type="slidenum">
              <a:rPr lang="en-US" smtClean="0"/>
              <a:pPr/>
              <a:t>13</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rtl="0"/>
            <a:endParaRPr lang="en-US" b="0" dirty="0" smtClean="0"/>
          </a:p>
        </p:txBody>
      </p:sp>
      <p:sp>
        <p:nvSpPr>
          <p:cNvPr id="4" name="Slide Number Placeholder 3"/>
          <p:cNvSpPr>
            <a:spLocks noGrp="1"/>
          </p:cNvSpPr>
          <p:nvPr>
            <p:ph type="sldNum" sz="quarter" idx="10"/>
          </p:nvPr>
        </p:nvSpPr>
        <p:spPr/>
        <p:txBody>
          <a:bodyPr/>
          <a:lstStyle/>
          <a:p>
            <a:fld id="{7D0B4106-40ED-4689-8CD4-B855033D420F}" type="slidenum">
              <a:rPr lang="en-US" smtClean="0"/>
              <a:pPr/>
              <a:t>14</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rtl="0"/>
            <a:endParaRPr lang="en-US" b="0" dirty="0" smtClean="0"/>
          </a:p>
        </p:txBody>
      </p:sp>
      <p:sp>
        <p:nvSpPr>
          <p:cNvPr id="4" name="Slide Number Placeholder 3"/>
          <p:cNvSpPr>
            <a:spLocks noGrp="1"/>
          </p:cNvSpPr>
          <p:nvPr>
            <p:ph type="sldNum" sz="quarter" idx="10"/>
          </p:nvPr>
        </p:nvSpPr>
        <p:spPr/>
        <p:txBody>
          <a:bodyPr/>
          <a:lstStyle/>
          <a:p>
            <a:fld id="{7D0B4106-40ED-4689-8CD4-B855033D420F}" type="slidenum">
              <a:rPr lang="en-US" smtClean="0"/>
              <a:pPr/>
              <a:t>15</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rtl="0"/>
            <a:r>
              <a:rPr lang="en-US" sz="1300" dirty="0" smtClean="0"/>
              <a:t>Parsons’ book of </a:t>
            </a:r>
            <a:r>
              <a:rPr lang="en-US" sz="1300" i="1" dirty="0" smtClean="0"/>
              <a:t>Choosing a Vocation</a:t>
            </a:r>
            <a:r>
              <a:rPr lang="en-US" sz="1300" dirty="0" smtClean="0"/>
              <a:t> (written in 1909) posits that three broad factors important in choosing a job:</a:t>
            </a:r>
            <a:endParaRPr lang="en-US" b="0" dirty="0" smtClean="0"/>
          </a:p>
          <a:p>
            <a:pPr rtl="0" fontAlgn="base"/>
            <a:r>
              <a:rPr lang="en-US" sz="1300" dirty="0" smtClean="0"/>
              <a:t>- a clear understanding of yourself, your aptitudes, abilities, interests, ambitions, resources, limitations, and their causes;</a:t>
            </a:r>
          </a:p>
          <a:p>
            <a:pPr rtl="0" fontAlgn="base"/>
            <a:r>
              <a:rPr lang="en-US" sz="1300" dirty="0" smtClean="0"/>
              <a:t>- a knowledge of the requirements and conditions of success, advantages and disadvantages, compensation, opportunities, and prospects in different lines of work;</a:t>
            </a:r>
          </a:p>
          <a:p>
            <a:pPr rtl="0" fontAlgn="base">
              <a:buFontTx/>
              <a:buChar char="-"/>
            </a:pPr>
            <a:r>
              <a:rPr lang="en-US" sz="1300" dirty="0" smtClean="0"/>
              <a:t>true reasoning on the relations of these two groups of facts.</a:t>
            </a:r>
          </a:p>
          <a:p>
            <a:pPr rtl="0" fontAlgn="base">
              <a:buFontTx/>
              <a:buChar char="-"/>
            </a:pPr>
            <a:endParaRPr lang="en-US" sz="1300" dirty="0" smtClean="0"/>
          </a:p>
          <a:p>
            <a:pPr rtl="0" fontAlgn="base">
              <a:buFontTx/>
              <a:buNone/>
            </a:pPr>
            <a:r>
              <a:rPr lang="en-US" sz="1300" dirty="0" smtClean="0"/>
              <a:t>I imagine you have all had a similar experience to mine, where a client tells you they haven’t ever had a job. Later, you discover they worked for years as a shopkeeper or caregiver in their home country. For some clients, here’s a misunderstanding that those jobs “in the past” somehow don’t “count” here in the United States. </a:t>
            </a:r>
          </a:p>
          <a:p>
            <a:pPr rtl="0" fontAlgn="base">
              <a:buFontTx/>
              <a:buNone/>
            </a:pPr>
            <a:endParaRPr lang="en-US" sz="1300" dirty="0" smtClean="0"/>
          </a:p>
          <a:p>
            <a:pPr rtl="0" fontAlgn="base">
              <a:buFontTx/>
              <a:buNone/>
            </a:pPr>
            <a:r>
              <a:rPr lang="en-US" sz="1300" dirty="0" smtClean="0"/>
              <a:t>We have the opportunity to let clients know they DO have valuable experience that will shape their journey here in the U.S.  and v</a:t>
            </a:r>
            <a:r>
              <a:rPr lang="en-US" sz="1300" dirty="0" smtClean="0">
                <a:solidFill>
                  <a:schemeClr val="tx2"/>
                </a:solidFill>
              </a:rPr>
              <a:t>alidate past experiences.</a:t>
            </a:r>
          </a:p>
          <a:p>
            <a:pPr rtl="0" fontAlgn="base">
              <a:buFontTx/>
              <a:buNone/>
            </a:pPr>
            <a:endParaRPr lang="en-US" sz="1300" dirty="0" smtClean="0"/>
          </a:p>
        </p:txBody>
      </p:sp>
      <p:sp>
        <p:nvSpPr>
          <p:cNvPr id="4" name="Slide Number Placeholder 3"/>
          <p:cNvSpPr>
            <a:spLocks noGrp="1"/>
          </p:cNvSpPr>
          <p:nvPr>
            <p:ph type="sldNum" sz="quarter" idx="10"/>
          </p:nvPr>
        </p:nvSpPr>
        <p:spPr/>
        <p:txBody>
          <a:bodyPr/>
          <a:lstStyle/>
          <a:p>
            <a:fld id="{7D0B4106-40ED-4689-8CD4-B855033D420F}" type="slidenum">
              <a:rPr lang="en-US" smtClean="0"/>
              <a:pPr/>
              <a:t>16</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rtl="0"/>
            <a:r>
              <a:rPr lang="en-US" sz="1300" dirty="0" smtClean="0"/>
              <a:t>Parsons’ book of </a:t>
            </a:r>
            <a:r>
              <a:rPr lang="en-US" sz="1300" i="1" dirty="0" smtClean="0"/>
              <a:t>Choosing a Vocation</a:t>
            </a:r>
            <a:r>
              <a:rPr lang="en-US" sz="1300" dirty="0" smtClean="0"/>
              <a:t> (written in 1909) posits that three broad factors important in choosing a job:</a:t>
            </a:r>
            <a:endParaRPr lang="en-US" b="0" dirty="0" smtClean="0"/>
          </a:p>
          <a:p>
            <a:pPr rtl="0" fontAlgn="base"/>
            <a:r>
              <a:rPr lang="en-US" sz="1300" dirty="0" smtClean="0"/>
              <a:t>- a clear understanding of yourself, your aptitudes, abilities, interests, ambitions, resources, limitations, and their causes;</a:t>
            </a:r>
          </a:p>
          <a:p>
            <a:pPr rtl="0" fontAlgn="base"/>
            <a:r>
              <a:rPr lang="en-US" sz="1300" dirty="0" smtClean="0"/>
              <a:t>- a knowledge of the requirements and conditions of success, advantages and disadvantages, compensation, opportunities, and prospects in different lines of work;</a:t>
            </a:r>
          </a:p>
          <a:p>
            <a:pPr rtl="0" fontAlgn="base"/>
            <a:r>
              <a:rPr lang="en-US" sz="1300" dirty="0" smtClean="0"/>
              <a:t>- true reasoning on the relations of these two groups of facts.</a:t>
            </a:r>
          </a:p>
          <a:p>
            <a:pPr rtl="0"/>
            <a:endParaRPr lang="en-US" b="0" dirty="0" smtClean="0"/>
          </a:p>
        </p:txBody>
      </p:sp>
      <p:sp>
        <p:nvSpPr>
          <p:cNvPr id="4" name="Slide Number Placeholder 3"/>
          <p:cNvSpPr>
            <a:spLocks noGrp="1"/>
          </p:cNvSpPr>
          <p:nvPr>
            <p:ph type="sldNum" sz="quarter" idx="10"/>
          </p:nvPr>
        </p:nvSpPr>
        <p:spPr/>
        <p:txBody>
          <a:bodyPr/>
          <a:lstStyle/>
          <a:p>
            <a:fld id="{7D0B4106-40ED-4689-8CD4-B855033D420F}" type="slidenum">
              <a:rPr lang="en-US" smtClean="0"/>
              <a:pPr/>
              <a:t>17</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rtl="0"/>
            <a:endParaRPr lang="en-US" b="0" dirty="0" smtClean="0"/>
          </a:p>
        </p:txBody>
      </p:sp>
      <p:sp>
        <p:nvSpPr>
          <p:cNvPr id="4" name="Slide Number Placeholder 3"/>
          <p:cNvSpPr>
            <a:spLocks noGrp="1"/>
          </p:cNvSpPr>
          <p:nvPr>
            <p:ph type="sldNum" sz="quarter" idx="10"/>
          </p:nvPr>
        </p:nvSpPr>
        <p:spPr/>
        <p:txBody>
          <a:bodyPr/>
          <a:lstStyle/>
          <a:p>
            <a:fld id="{7D0B4106-40ED-4689-8CD4-B855033D420F}" type="slidenum">
              <a:rPr lang="en-US" smtClean="0"/>
              <a:pPr/>
              <a:t>18</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rtl="0"/>
            <a:r>
              <a:rPr lang="en-US" b="0" dirty="0" smtClean="0"/>
              <a:t>A GENTLE hammer - Tap into the intrinsic motivation each of our clients already has.  </a:t>
            </a:r>
          </a:p>
        </p:txBody>
      </p:sp>
      <p:sp>
        <p:nvSpPr>
          <p:cNvPr id="4" name="Slide Number Placeholder 3"/>
          <p:cNvSpPr>
            <a:spLocks noGrp="1"/>
          </p:cNvSpPr>
          <p:nvPr>
            <p:ph type="sldNum" sz="quarter" idx="10"/>
          </p:nvPr>
        </p:nvSpPr>
        <p:spPr/>
        <p:txBody>
          <a:bodyPr/>
          <a:lstStyle/>
          <a:p>
            <a:fld id="{7D0B4106-40ED-4689-8CD4-B855033D420F}" type="slidenum">
              <a:rPr lang="en-US" smtClean="0"/>
              <a:pPr/>
              <a:t>19</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rtl="0"/>
            <a:endParaRPr lang="en-US" b="0" dirty="0" smtClean="0"/>
          </a:p>
        </p:txBody>
      </p:sp>
      <p:sp>
        <p:nvSpPr>
          <p:cNvPr id="4" name="Slide Number Placeholder 3"/>
          <p:cNvSpPr>
            <a:spLocks noGrp="1"/>
          </p:cNvSpPr>
          <p:nvPr>
            <p:ph type="sldNum" sz="quarter" idx="10"/>
          </p:nvPr>
        </p:nvSpPr>
        <p:spPr/>
        <p:txBody>
          <a:bodyPr/>
          <a:lstStyle/>
          <a:p>
            <a:fld id="{7D0B4106-40ED-4689-8CD4-B855033D420F}" type="slidenum">
              <a:rPr lang="en-US" smtClean="0"/>
              <a:pPr/>
              <a:t>20</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rtl="0"/>
            <a:endParaRPr lang="en-US" b="0" dirty="0" smtClean="0"/>
          </a:p>
        </p:txBody>
      </p:sp>
      <p:sp>
        <p:nvSpPr>
          <p:cNvPr id="4" name="Slide Number Placeholder 3"/>
          <p:cNvSpPr>
            <a:spLocks noGrp="1"/>
          </p:cNvSpPr>
          <p:nvPr>
            <p:ph type="sldNum" sz="quarter" idx="10"/>
          </p:nvPr>
        </p:nvSpPr>
        <p:spPr/>
        <p:txBody>
          <a:bodyPr/>
          <a:lstStyle/>
          <a:p>
            <a:fld id="{7D0B4106-40ED-4689-8CD4-B855033D420F}" type="slidenum">
              <a:rPr lang="en-US" smtClean="0"/>
              <a:pPr/>
              <a:t>21</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rtl="0"/>
            <a:endParaRPr lang="en-US" b="0" dirty="0" smtClean="0"/>
          </a:p>
        </p:txBody>
      </p:sp>
      <p:sp>
        <p:nvSpPr>
          <p:cNvPr id="4" name="Slide Number Placeholder 3"/>
          <p:cNvSpPr>
            <a:spLocks noGrp="1"/>
          </p:cNvSpPr>
          <p:nvPr>
            <p:ph type="sldNum" sz="quarter" idx="10"/>
          </p:nvPr>
        </p:nvSpPr>
        <p:spPr/>
        <p:txBody>
          <a:bodyPr/>
          <a:lstStyle/>
          <a:p>
            <a:fld id="{7D0B4106-40ED-4689-8CD4-B855033D420F}" type="slidenum">
              <a:rPr lang="en-US" smtClean="0"/>
              <a:pPr/>
              <a:t>22</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rtl="0"/>
            <a:r>
              <a:rPr lang="en-US" b="0" dirty="0" smtClean="0"/>
              <a:t>The flashlight illuminates what</a:t>
            </a:r>
            <a:r>
              <a:rPr lang="en-US" b="0" baseline="0" dirty="0" smtClean="0"/>
              <a:t> lies ahead of us, but it can also show the reality of our present surroundings.</a:t>
            </a:r>
            <a:endParaRPr lang="en-US" b="0" dirty="0" smtClean="0"/>
          </a:p>
          <a:p>
            <a:pPr rtl="0"/>
            <a:r>
              <a:rPr lang="en-US" b="0" baseline="0" dirty="0" smtClean="0"/>
              <a:t>In contrast to the client who has little confidence, there are different challenges that come with extremely high expectations. </a:t>
            </a:r>
          </a:p>
        </p:txBody>
      </p:sp>
      <p:sp>
        <p:nvSpPr>
          <p:cNvPr id="4" name="Slide Number Placeholder 3"/>
          <p:cNvSpPr>
            <a:spLocks noGrp="1"/>
          </p:cNvSpPr>
          <p:nvPr>
            <p:ph type="sldNum" sz="quarter" idx="10"/>
          </p:nvPr>
        </p:nvSpPr>
        <p:spPr/>
        <p:txBody>
          <a:bodyPr/>
          <a:lstStyle/>
          <a:p>
            <a:fld id="{7D0B4106-40ED-4689-8CD4-B855033D420F}" type="slidenum">
              <a:rPr lang="en-US" smtClean="0"/>
              <a:pPr/>
              <a:t>23</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rtl="0"/>
            <a:endParaRPr lang="en-US" b="0" dirty="0" smtClean="0"/>
          </a:p>
        </p:txBody>
      </p:sp>
      <p:sp>
        <p:nvSpPr>
          <p:cNvPr id="4" name="Slide Number Placeholder 3"/>
          <p:cNvSpPr>
            <a:spLocks noGrp="1"/>
          </p:cNvSpPr>
          <p:nvPr>
            <p:ph type="sldNum" sz="quarter" idx="10"/>
          </p:nvPr>
        </p:nvSpPr>
        <p:spPr/>
        <p:txBody>
          <a:bodyPr/>
          <a:lstStyle/>
          <a:p>
            <a:fld id="{7D0B4106-40ED-4689-8CD4-B855033D420F}" type="slidenum">
              <a:rPr lang="en-US" smtClean="0"/>
              <a:pPr/>
              <a:t>24</a:t>
            </a:fld>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rtl="0"/>
            <a:endParaRPr lang="en-US" b="0" dirty="0" smtClean="0"/>
          </a:p>
        </p:txBody>
      </p:sp>
      <p:sp>
        <p:nvSpPr>
          <p:cNvPr id="4" name="Slide Number Placeholder 3"/>
          <p:cNvSpPr>
            <a:spLocks noGrp="1"/>
          </p:cNvSpPr>
          <p:nvPr>
            <p:ph type="sldNum" sz="quarter" idx="10"/>
          </p:nvPr>
        </p:nvSpPr>
        <p:spPr/>
        <p:txBody>
          <a:bodyPr/>
          <a:lstStyle/>
          <a:p>
            <a:fld id="{7D0B4106-40ED-4689-8CD4-B855033D420F}" type="slidenum">
              <a:rPr lang="en-US" smtClean="0"/>
              <a:pPr/>
              <a:t>25</a:t>
            </a:fld>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rtl="0"/>
            <a:endParaRPr lang="en-US" b="0" dirty="0" smtClean="0"/>
          </a:p>
        </p:txBody>
      </p:sp>
      <p:sp>
        <p:nvSpPr>
          <p:cNvPr id="4" name="Slide Number Placeholder 3"/>
          <p:cNvSpPr>
            <a:spLocks noGrp="1"/>
          </p:cNvSpPr>
          <p:nvPr>
            <p:ph type="sldNum" sz="quarter" idx="10"/>
          </p:nvPr>
        </p:nvSpPr>
        <p:spPr/>
        <p:txBody>
          <a:bodyPr/>
          <a:lstStyle/>
          <a:p>
            <a:fld id="{7D0B4106-40ED-4689-8CD4-B855033D420F}" type="slidenum">
              <a:rPr lang="en-US" smtClean="0"/>
              <a:pPr/>
              <a:t>26</a:t>
            </a:fld>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rtl="0"/>
            <a:endParaRPr lang="en-US" b="0" dirty="0" smtClean="0"/>
          </a:p>
        </p:txBody>
      </p:sp>
      <p:sp>
        <p:nvSpPr>
          <p:cNvPr id="4" name="Slide Number Placeholder 3"/>
          <p:cNvSpPr>
            <a:spLocks noGrp="1"/>
          </p:cNvSpPr>
          <p:nvPr>
            <p:ph type="sldNum" sz="quarter" idx="10"/>
          </p:nvPr>
        </p:nvSpPr>
        <p:spPr/>
        <p:txBody>
          <a:bodyPr/>
          <a:lstStyle/>
          <a:p>
            <a:fld id="{7D0B4106-40ED-4689-8CD4-B855033D420F}" type="slidenum">
              <a:rPr lang="en-US" smtClean="0"/>
              <a:pPr/>
              <a:t>27</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Title 28"/>
          <p:cNvSpPr>
            <a:spLocks noGrp="1"/>
          </p:cNvSpPr>
          <p:nvPr>
            <p:ph type="ctrTitle"/>
          </p:nvPr>
        </p:nvSpPr>
        <p:spPr>
          <a:xfrm>
            <a:off x="381000" y="4853411"/>
            <a:ext cx="8458200" cy="1222375"/>
          </a:xfrm>
        </p:spPr>
        <p:txBody>
          <a:bodyPr anchor="t"/>
          <a:lstStyle/>
          <a:p>
            <a:r>
              <a:rPr kumimoji="0" lang="en-US" smtClean="0"/>
              <a:t>Click to edit Master title style</a:t>
            </a:r>
            <a:endParaRPr kumimoji="0" lang="en-US"/>
          </a:p>
        </p:txBody>
      </p:sp>
      <p:sp>
        <p:nvSpPr>
          <p:cNvPr id="9" name="Subtitle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16" name="Date Placeholder 15"/>
          <p:cNvSpPr>
            <a:spLocks noGrp="1"/>
          </p:cNvSpPr>
          <p:nvPr>
            <p:ph type="dt" sz="half" idx="10"/>
          </p:nvPr>
        </p:nvSpPr>
        <p:spPr/>
        <p:txBody>
          <a:bodyPr/>
          <a:lstStyle/>
          <a:p>
            <a:fld id="{678E9378-D5B8-44B3-AB5A-35A5144B68E3}" type="datetimeFigureOut">
              <a:rPr lang="en-US" smtClean="0"/>
              <a:pPr/>
              <a:t>12/8/2014</a:t>
            </a:fld>
            <a:endParaRPr lang="en-US"/>
          </a:p>
        </p:txBody>
      </p:sp>
      <p:sp>
        <p:nvSpPr>
          <p:cNvPr id="2" name="Footer Placeholder 1"/>
          <p:cNvSpPr>
            <a:spLocks noGrp="1"/>
          </p:cNvSpPr>
          <p:nvPr>
            <p:ph type="ftr" sz="quarter" idx="11"/>
          </p:nvPr>
        </p:nvSpPr>
        <p:spPr/>
        <p:txBody>
          <a:bodyPr/>
          <a:lstStyle/>
          <a:p>
            <a:endParaRPr lang="en-US"/>
          </a:p>
        </p:txBody>
      </p:sp>
      <p:sp>
        <p:nvSpPr>
          <p:cNvPr id="15" name="Slide Number Placeholder 14"/>
          <p:cNvSpPr>
            <a:spLocks noGrp="1"/>
          </p:cNvSpPr>
          <p:nvPr>
            <p:ph type="sldNum" sz="quarter" idx="12"/>
          </p:nvPr>
        </p:nvSpPr>
        <p:spPr>
          <a:xfrm>
            <a:off x="8229600" y="6473952"/>
            <a:ext cx="758952" cy="246888"/>
          </a:xfrm>
        </p:spPr>
        <p:txBody>
          <a:bodyPr/>
          <a:lstStyle/>
          <a:p>
            <a:fld id="{97E1DFDF-47E9-4DB1-9E68-11BF599827DF}" type="slidenum">
              <a:rPr lang="en-US" smtClean="0"/>
              <a:pPr/>
              <a:t>‹#›</a:t>
            </a:fld>
            <a:endParaRPr lang="en-US"/>
          </a:p>
        </p:txBody>
      </p:sp>
    </p:spTree>
  </p:cSld>
  <p:clrMapOvr>
    <a:masterClrMapping/>
  </p:clrMapOvr>
  <p:transition>
    <p:fade thruBlk="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2" name="Title 21"/>
          <p:cNvSpPr>
            <a:spLocks noGrp="1"/>
          </p:cNvSpPr>
          <p:nvPr>
            <p:ph type="title"/>
          </p:nvPr>
        </p:nvSpPr>
        <p:spPr/>
        <p:txBody>
          <a:bodyPr/>
          <a:lstStyle/>
          <a:p>
            <a:r>
              <a:rPr kumimoji="0" lang="en-US" smtClean="0"/>
              <a:t>Click to edit Master title style</a:t>
            </a:r>
            <a:endParaRPr kumimoji="0" lang="en-US"/>
          </a:p>
        </p:txBody>
      </p:sp>
      <p:sp>
        <p:nvSpPr>
          <p:cNvPr id="27" name="Content Placeholder 26"/>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678E9378-D5B8-44B3-AB5A-35A5144B68E3}" type="datetimeFigureOut">
              <a:rPr lang="en-US" smtClean="0"/>
              <a:pPr/>
              <a:t>12/8/2014</a:t>
            </a:fld>
            <a:endParaRPr lang="en-US"/>
          </a:p>
        </p:txBody>
      </p:sp>
      <p:sp>
        <p:nvSpPr>
          <p:cNvPr id="19" name="Footer Placeholder 18"/>
          <p:cNvSpPr>
            <a:spLocks noGrp="1"/>
          </p:cNvSpPr>
          <p:nvPr>
            <p:ph type="ftr" sz="quarter" idx="11"/>
          </p:nvPr>
        </p:nvSpPr>
        <p:spPr>
          <a:xfrm>
            <a:off x="3581400" y="76200"/>
            <a:ext cx="2895600" cy="288925"/>
          </a:xfrm>
        </p:spPr>
        <p:txBody>
          <a:bodyPr/>
          <a:lstStyle/>
          <a:p>
            <a:endParaRPr lang="en-US"/>
          </a:p>
        </p:txBody>
      </p:sp>
      <p:sp>
        <p:nvSpPr>
          <p:cNvPr id="16" name="Slide Number Placeholder 15"/>
          <p:cNvSpPr>
            <a:spLocks noGrp="1"/>
          </p:cNvSpPr>
          <p:nvPr>
            <p:ph type="sldNum" sz="quarter" idx="12"/>
          </p:nvPr>
        </p:nvSpPr>
        <p:spPr>
          <a:xfrm>
            <a:off x="8229600" y="6473952"/>
            <a:ext cx="758952" cy="246888"/>
          </a:xfrm>
        </p:spPr>
        <p:txBody>
          <a:bodyPr/>
          <a:lstStyle/>
          <a:p>
            <a:fld id="{97E1DFDF-47E9-4DB1-9E68-11BF599827DF}" type="slidenum">
              <a:rPr lang="en-US" smtClean="0"/>
              <a:pPr/>
              <a:t>‹#›</a:t>
            </a:fld>
            <a:endParaRPr lang="en-US"/>
          </a:p>
        </p:txBody>
      </p:sp>
    </p:spTree>
  </p:cSld>
  <p:clrMapOvr>
    <a:masterClrMapping/>
  </p:clrMapOvr>
  <p:transition>
    <p:fade thruBlk="1"/>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Text Placeholder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9" name="Date Placeholder 18"/>
          <p:cNvSpPr>
            <a:spLocks noGrp="1"/>
          </p:cNvSpPr>
          <p:nvPr>
            <p:ph type="dt" sz="half" idx="10"/>
          </p:nvPr>
        </p:nvSpPr>
        <p:spPr/>
        <p:txBody>
          <a:bodyPr/>
          <a:lstStyle/>
          <a:p>
            <a:fld id="{678E9378-D5B8-44B3-AB5A-35A5144B68E3}" type="datetimeFigureOut">
              <a:rPr lang="en-US" smtClean="0"/>
              <a:pPr/>
              <a:t>12/8/2014</a:t>
            </a:fld>
            <a:endParaRPr lang="en-US"/>
          </a:p>
        </p:txBody>
      </p:sp>
      <p:sp>
        <p:nvSpPr>
          <p:cNvPr id="11" name="Footer Placeholder 10"/>
          <p:cNvSpPr>
            <a:spLocks noGrp="1"/>
          </p:cNvSpPr>
          <p:nvPr>
            <p:ph type="ftr" sz="quarter" idx="11"/>
          </p:nvPr>
        </p:nvSpPr>
        <p:spPr/>
        <p:txBody>
          <a:bodyPr/>
          <a:lstStyle/>
          <a:p>
            <a:endParaRPr lang="en-US"/>
          </a:p>
        </p:txBody>
      </p:sp>
      <p:sp>
        <p:nvSpPr>
          <p:cNvPr id="16" name="Slide Number Placeholder 15"/>
          <p:cNvSpPr>
            <a:spLocks noGrp="1"/>
          </p:cNvSpPr>
          <p:nvPr>
            <p:ph type="sldNum" sz="quarter" idx="12"/>
          </p:nvPr>
        </p:nvSpPr>
        <p:spPr/>
        <p:txBody>
          <a:bodyPr/>
          <a:lstStyle/>
          <a:p>
            <a:fld id="{97E1DFDF-47E9-4DB1-9E68-11BF599827DF}" type="slidenum">
              <a:rPr lang="en-US" smtClean="0"/>
              <a:pPr/>
              <a:t>‹#›</a:t>
            </a:fld>
            <a:endParaRPr lang="en-US"/>
          </a:p>
        </p:txBody>
      </p:sp>
      <p:sp>
        <p:nvSpPr>
          <p:cNvPr id="8" name="Title 7"/>
          <p:cNvSpPr>
            <a:spLocks noGrp="1"/>
          </p:cNvSpPr>
          <p:nvPr>
            <p:ph type="title"/>
          </p:nvPr>
        </p:nvSpPr>
        <p:spPr>
          <a:xfrm>
            <a:off x="180475" y="2947085"/>
            <a:ext cx="8686800" cy="1184825"/>
          </a:xfrm>
        </p:spPr>
        <p:txBody>
          <a:bodyPr rtlCol="0" anchor="t"/>
          <a:lstStyle>
            <a:lvl1pPr algn="r">
              <a:defRPr/>
            </a:lvl1pPr>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transition>
    <p:fade thruBlk="1"/>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0" name="Title 1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4" name="Content Placeholder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0"/>
          </p:nvPr>
        </p:nvSpPr>
        <p:spPr/>
        <p:txBody>
          <a:bodyPr/>
          <a:lstStyle/>
          <a:p>
            <a:fld id="{678E9378-D5B8-44B3-AB5A-35A5144B68E3}" type="datetimeFigureOut">
              <a:rPr lang="en-US" smtClean="0"/>
              <a:pPr/>
              <a:t>12/8/2014</a:t>
            </a:fld>
            <a:endParaRPr lang="en-US"/>
          </a:p>
        </p:txBody>
      </p:sp>
      <p:sp>
        <p:nvSpPr>
          <p:cNvPr id="10" name="Footer Placeholder 9"/>
          <p:cNvSpPr>
            <a:spLocks noGrp="1"/>
          </p:cNvSpPr>
          <p:nvPr>
            <p:ph type="ftr" sz="quarter" idx="11"/>
          </p:nvPr>
        </p:nvSpPr>
        <p:spPr/>
        <p:txBody>
          <a:bodyPr/>
          <a:lstStyle/>
          <a:p>
            <a:endParaRPr lang="en-US"/>
          </a:p>
        </p:txBody>
      </p:sp>
      <p:sp>
        <p:nvSpPr>
          <p:cNvPr id="31" name="Slide Number Placeholder 30"/>
          <p:cNvSpPr>
            <a:spLocks noGrp="1"/>
          </p:cNvSpPr>
          <p:nvPr>
            <p:ph type="sldNum" sz="quarter" idx="12"/>
          </p:nvPr>
        </p:nvSpPr>
        <p:spPr/>
        <p:txBody>
          <a:bodyPr/>
          <a:lstStyle/>
          <a:p>
            <a:fld id="{97E1DFDF-47E9-4DB1-9E68-11BF599827DF}" type="slidenum">
              <a:rPr lang="en-US" smtClean="0"/>
              <a:pPr/>
              <a:t>‹#›</a:t>
            </a:fld>
            <a:endParaRPr lang="en-US"/>
          </a:p>
        </p:txBody>
      </p:sp>
    </p:spTree>
  </p:cSld>
  <p:clrMapOvr>
    <a:masterClrMapping/>
  </p:clrMapOvr>
  <p:transition>
    <p:fade thruBlk="1"/>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9" name="Title 28"/>
          <p:cNvSpPr>
            <a:spLocks noGrp="1"/>
          </p:cNvSpPr>
          <p:nvPr>
            <p:ph type="title"/>
          </p:nvPr>
        </p:nvSpPr>
        <p:spPr>
          <a:xfrm>
            <a:off x="304800" y="5410200"/>
            <a:ext cx="8610600" cy="882650"/>
          </a:xfrm>
        </p:spPr>
        <p:txBody>
          <a:bodyPr anchor="ctr"/>
          <a:lstStyle>
            <a:lvl1pPr>
              <a:defRPr/>
            </a:lvl1pPr>
          </a:lstStyle>
          <a:p>
            <a:r>
              <a:rPr kumimoji="0" lang="en-US" smtClean="0"/>
              <a:t>Click to edit Master title style</a:t>
            </a:r>
            <a:endParaRPr kumimoji="0" lang="en-US"/>
          </a:p>
        </p:txBody>
      </p:sp>
      <p:sp>
        <p:nvSpPr>
          <p:cNvPr id="13" name="Text Placeholder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25" name="Text Placeholder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Content Placeholder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8" name="Content Placeholder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0"/>
          </p:nvPr>
        </p:nvSpPr>
        <p:spPr/>
        <p:txBody>
          <a:bodyPr/>
          <a:lstStyle/>
          <a:p>
            <a:fld id="{678E9378-D5B8-44B3-AB5A-35A5144B68E3}" type="datetimeFigureOut">
              <a:rPr lang="en-US" smtClean="0"/>
              <a:pPr/>
              <a:t>12/8/2014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229600" y="6477000"/>
            <a:ext cx="762000" cy="246888"/>
          </a:xfrm>
        </p:spPr>
        <p:txBody>
          <a:bodyPr/>
          <a:lstStyle/>
          <a:p>
            <a:fld id="{97E1DFDF-47E9-4DB1-9E68-11BF599827DF}" type="slidenum">
              <a:rPr lang="en-US" smtClean="0"/>
              <a:pPr/>
              <a:t>‹#›</a:t>
            </a:fld>
            <a:endParaRPr lang="en-US"/>
          </a:p>
        </p:txBody>
      </p:sp>
      <p:sp>
        <p:nvSpPr>
          <p:cNvPr id="11" name="Straight Connector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transition>
    <p:fade thruBlk="1"/>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0" name="Title 2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678E9378-D5B8-44B3-AB5A-35A5144B68E3}" type="datetimeFigureOut">
              <a:rPr lang="en-US" smtClean="0"/>
              <a:pPr/>
              <a:t>12/8/2014</a:t>
            </a:fld>
            <a:endParaRPr lang="en-US"/>
          </a:p>
        </p:txBody>
      </p:sp>
      <p:sp>
        <p:nvSpPr>
          <p:cNvPr id="21" name="Footer Placeholder 20"/>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7E1DFDF-47E9-4DB1-9E68-11BF599827DF}" type="slidenum">
              <a:rPr lang="en-US" smtClean="0"/>
              <a:pPr/>
              <a:t>‹#›</a:t>
            </a:fld>
            <a:endParaRPr lang="en-US"/>
          </a:p>
        </p:txBody>
      </p:sp>
    </p:spTree>
  </p:cSld>
  <p:clrMapOvr>
    <a:masterClrMapping/>
  </p:clrMapOvr>
  <p:transition>
    <p:fade thruBlk="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678E9378-D5B8-44B3-AB5A-35A5144B68E3}" type="datetimeFigureOut">
              <a:rPr lang="en-US" smtClean="0"/>
              <a:pPr/>
              <a:t>12/8/2014</a:t>
            </a:fld>
            <a:endParaRPr lang="en-US"/>
          </a:p>
        </p:txBody>
      </p:sp>
      <p:sp>
        <p:nvSpPr>
          <p:cNvPr id="24" name="Footer Placeholder 23"/>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7E1DFDF-47E9-4DB1-9E68-11BF599827DF}" type="slidenum">
              <a:rPr lang="en-US" smtClean="0"/>
              <a:pPr/>
              <a:t>‹#›</a:t>
            </a:fld>
            <a:endParaRPr lang="en-US"/>
          </a:p>
        </p:txBody>
      </p:sp>
    </p:spTree>
  </p:cSld>
  <p:clrMapOvr>
    <a:masterClrMapping/>
  </p:clrMapOvr>
  <p:transition>
    <p:fade thruBlk="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Straight Connector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Title 11"/>
          <p:cNvSpPr>
            <a:spLocks noGrp="1"/>
          </p:cNvSpPr>
          <p:nvPr>
            <p:ph type="title"/>
          </p:nvPr>
        </p:nvSpPr>
        <p:spPr>
          <a:xfrm>
            <a:off x="457200" y="5486400"/>
            <a:ext cx="8458200" cy="520700"/>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14" name="Content Placeholder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678E9378-D5B8-44B3-AB5A-35A5144B68E3}" type="datetimeFigureOut">
              <a:rPr lang="en-US" smtClean="0"/>
              <a:pPr/>
              <a:t>12/8/2014</a:t>
            </a:fld>
            <a:endParaRPr lang="en-US"/>
          </a:p>
        </p:txBody>
      </p:sp>
      <p:sp>
        <p:nvSpPr>
          <p:cNvPr id="29" name="Footer Placeholder 28"/>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7E1DFDF-47E9-4DB1-9E68-11BF599827DF}" type="slidenum">
              <a:rPr lang="en-US" smtClean="0"/>
              <a:pPr/>
              <a:t>‹#›</a:t>
            </a:fld>
            <a:endParaRPr lang="en-US"/>
          </a:p>
        </p:txBody>
      </p:sp>
    </p:spTree>
  </p:cSld>
  <p:clrMapOvr>
    <a:masterClrMapping/>
  </p:clrMapOvr>
  <p:transition>
    <p:fade thruBlk="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3" name="Picture Placeholder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en-US" smtClean="0"/>
              <a:t>Click icon to add picture</a:t>
            </a:r>
            <a:endParaRPr kumimoji="0" lang="en-US" dirty="0"/>
          </a:p>
        </p:txBody>
      </p:sp>
      <p:sp>
        <p:nvSpPr>
          <p:cNvPr id="7" name="Date Placeholder 6"/>
          <p:cNvSpPr>
            <a:spLocks noGrp="1"/>
          </p:cNvSpPr>
          <p:nvPr>
            <p:ph type="dt" sz="half" idx="10"/>
          </p:nvPr>
        </p:nvSpPr>
        <p:spPr/>
        <p:txBody>
          <a:bodyPr/>
          <a:lstStyle/>
          <a:p>
            <a:fld id="{678E9378-D5B8-44B3-AB5A-35A5144B68E3}" type="datetimeFigureOut">
              <a:rPr lang="en-US" smtClean="0"/>
              <a:pPr/>
              <a:t>12/8/2014</a:t>
            </a:fld>
            <a:endParaRPr lang="en-US"/>
          </a:p>
        </p:txBody>
      </p:sp>
      <p:sp>
        <p:nvSpPr>
          <p:cNvPr id="5" name="Footer Placeholder 4"/>
          <p:cNvSpPr>
            <a:spLocks noGrp="1"/>
          </p:cNvSpPr>
          <p:nvPr>
            <p:ph type="ftr" sz="quarter" idx="11"/>
          </p:nvPr>
        </p:nvSpPr>
        <p:spPr/>
        <p:txBody>
          <a:bodyPr/>
          <a:lstStyle/>
          <a:p>
            <a:endParaRPr lang="en-US"/>
          </a:p>
        </p:txBody>
      </p:sp>
      <p:sp>
        <p:nvSpPr>
          <p:cNvPr id="31" name="Slide Number Placeholder 30"/>
          <p:cNvSpPr>
            <a:spLocks noGrp="1"/>
          </p:cNvSpPr>
          <p:nvPr>
            <p:ph type="sldNum" sz="quarter" idx="12"/>
          </p:nvPr>
        </p:nvSpPr>
        <p:spPr/>
        <p:txBody>
          <a:bodyPr/>
          <a:lstStyle/>
          <a:p>
            <a:fld id="{97E1DFDF-47E9-4DB1-9E68-11BF599827DF}" type="slidenum">
              <a:rPr lang="en-US" smtClean="0"/>
              <a:pPr/>
              <a:t>‹#›</a:t>
            </a:fld>
            <a:endParaRPr lang="en-US"/>
          </a:p>
        </p:txBody>
      </p:sp>
      <p:sp>
        <p:nvSpPr>
          <p:cNvPr id="17" name="Title 16"/>
          <p:cNvSpPr>
            <a:spLocks noGrp="1"/>
          </p:cNvSpPr>
          <p:nvPr>
            <p:ph type="title"/>
          </p:nvPr>
        </p:nvSpPr>
        <p:spPr>
          <a:xfrm>
            <a:off x="381000" y="4993760"/>
            <a:ext cx="5867400" cy="522288"/>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Tree>
  </p:cSld>
  <p:clrMapOvr>
    <a:masterClrMapping/>
  </p:clrMapOvr>
  <p:transition>
    <p:fade thruBlk="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78E9378-D5B8-44B3-AB5A-35A5144B68E3}" type="datetimeFigureOut">
              <a:rPr lang="en-US" smtClean="0"/>
              <a:pPr/>
              <a:t>12/8/2014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7E1DFDF-47E9-4DB1-9E68-11BF599827DF}" type="slidenum">
              <a:rPr lang="en-US" smtClean="0"/>
              <a:pPr/>
              <a:t>‹#›</a:t>
            </a:fld>
            <a:endParaRPr lang="en-US"/>
          </a:p>
        </p:txBody>
      </p:sp>
    </p:spTree>
  </p:cSld>
  <p:clrMapOvr>
    <a:masterClrMapping/>
  </p:clrMapOvr>
  <p:transition>
    <p:fade thruBlk="1"/>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549276"/>
            <a:ext cx="18288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549276"/>
            <a:ext cx="62484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78E9378-D5B8-44B3-AB5A-35A5144B68E3}" type="datetimeFigureOut">
              <a:rPr lang="en-US" smtClean="0"/>
              <a:pPr/>
              <a:t>12/8/2014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7E1DFDF-47E9-4DB1-9E68-11BF599827DF}" type="slidenum">
              <a:rPr lang="en-US" smtClean="0"/>
              <a:pPr/>
              <a:t>‹#›</a:t>
            </a:fld>
            <a:endParaRPr lang="en-US"/>
          </a:p>
        </p:txBody>
      </p:sp>
    </p:spTree>
  </p:cSld>
  <p:clrMapOvr>
    <a:masterClrMapping/>
  </p:clrMapOvr>
  <p:transition>
    <p:fade thruBlk="1"/>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Text Placeholder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1" name="Date Placeholder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678E9378-D5B8-44B3-AB5A-35A5144B68E3}" type="datetimeFigureOut">
              <a:rPr lang="en-US" smtClean="0"/>
              <a:pPr/>
              <a:t>12/8/2014</a:t>
            </a:fld>
            <a:endParaRPr lang="en-US"/>
          </a:p>
        </p:txBody>
      </p:sp>
      <p:sp>
        <p:nvSpPr>
          <p:cNvPr id="28" name="Footer Placeholder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US"/>
          </a:p>
        </p:txBody>
      </p:sp>
      <p:sp>
        <p:nvSpPr>
          <p:cNvPr id="5" name="Slide Number Placeholder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97E1DFDF-47E9-4DB1-9E68-11BF599827DF}" type="slidenum">
              <a:rPr lang="en-US" smtClean="0"/>
              <a:pPr/>
              <a:t>‹#›</a:t>
            </a:fld>
            <a:endParaRPr lang="en-US"/>
          </a:p>
        </p:txBody>
      </p:sp>
      <p:sp>
        <p:nvSpPr>
          <p:cNvPr id="10" name="Title Placeholder 9"/>
          <p:cNvSpPr>
            <a:spLocks noGrp="1"/>
          </p:cNvSpPr>
          <p:nvPr>
            <p:ph type="title"/>
          </p:nvPr>
        </p:nvSpPr>
        <p:spPr>
          <a:xfrm>
            <a:off x="304800" y="457200"/>
            <a:ext cx="8686800" cy="838200"/>
          </a:xfrm>
          <a:prstGeom prst="rect">
            <a:avLst/>
          </a:prstGeom>
        </p:spPr>
        <p:txBody>
          <a:bodyPr vert="horz" anchor="ctr">
            <a:normAutofit/>
          </a:bodyPr>
          <a:lstStyle/>
          <a:p>
            <a:r>
              <a:rPr kumimoji="0" lang="en-US" smtClean="0"/>
              <a:t>Click to edit Master title style</a:t>
            </a:r>
            <a:endParaRPr kumimoji="0" lang="en-US"/>
          </a:p>
        </p:txBody>
      </p:sp>
      <p:sp>
        <p:nvSpPr>
          <p:cNvPr id="9" name="Straight Connector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Straight Connector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p:fade thruBlk="1"/>
  </p:transition>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3.jpeg"/><Relationship Id="rId7" Type="http://schemas.openxmlformats.org/officeDocument/2006/relationships/image" Target="../media/image17.jpe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81000" y="1292225"/>
            <a:ext cx="8458200" cy="1222375"/>
          </a:xfrm>
        </p:spPr>
        <p:txBody>
          <a:bodyPr>
            <a:normAutofit fontScale="90000"/>
          </a:bodyPr>
          <a:lstStyle/>
          <a:p>
            <a:r>
              <a:rPr lang="en-US" sz="8000" b="1" spc="0" dirty="0" smtClean="0">
                <a:ln w="18415" cmpd="sng">
                  <a:noFill/>
                  <a:prstDash val="solid"/>
                </a:ln>
                <a:solidFill>
                  <a:schemeClr val="accent2"/>
                </a:solidFill>
                <a:effectLst>
                  <a:outerShdw blurRad="63500" dir="3600000" algn="tl" rotWithShape="0">
                    <a:srgbClr val="000000">
                      <a:alpha val="70000"/>
                    </a:srgbClr>
                  </a:outerShdw>
                </a:effectLst>
                <a:latin typeface="Garamond" pitchFamily="18" charset="0"/>
              </a:rPr>
              <a:t>Motivational Tools</a:t>
            </a:r>
            <a:endParaRPr lang="en-US" sz="8000" b="1" spc="0" dirty="0">
              <a:ln w="18415" cmpd="sng">
                <a:noFill/>
                <a:prstDash val="solid"/>
              </a:ln>
              <a:solidFill>
                <a:schemeClr val="accent2"/>
              </a:solidFill>
              <a:effectLst>
                <a:outerShdw blurRad="63500" dir="3600000" algn="tl" rotWithShape="0">
                  <a:srgbClr val="000000">
                    <a:alpha val="70000"/>
                  </a:srgbClr>
                </a:outerShdw>
              </a:effectLst>
              <a:latin typeface="Garamond" pitchFamily="18" charset="0"/>
            </a:endParaRPr>
          </a:p>
        </p:txBody>
      </p:sp>
      <p:sp>
        <p:nvSpPr>
          <p:cNvPr id="3" name="Subtitle 2"/>
          <p:cNvSpPr>
            <a:spLocks noGrp="1"/>
          </p:cNvSpPr>
          <p:nvPr>
            <p:ph type="subTitle" idx="1"/>
          </p:nvPr>
        </p:nvSpPr>
        <p:spPr>
          <a:xfrm>
            <a:off x="381000" y="5715000"/>
            <a:ext cx="8458200" cy="914400"/>
          </a:xfrm>
        </p:spPr>
        <p:txBody>
          <a:bodyPr>
            <a:normAutofit/>
          </a:bodyPr>
          <a:lstStyle/>
          <a:p>
            <a:r>
              <a:rPr lang="en-US" sz="4400" b="1" dirty="0" smtClean="0">
                <a:latin typeface="Garamond" pitchFamily="18" charset="0"/>
              </a:rPr>
              <a:t>Job Readiness Training Strategies</a:t>
            </a:r>
            <a:endParaRPr lang="en-US" sz="4400" b="1" dirty="0">
              <a:latin typeface="Garamond" pitchFamily="18" charset="0"/>
            </a:endParaRPr>
          </a:p>
        </p:txBody>
      </p:sp>
      <p:pic>
        <p:nvPicPr>
          <p:cNvPr id="1029" name="Picture 5" descr="https://alaboroflove.org/wp-content/uploads/2014/10/toolbox.jpg"/>
          <p:cNvPicPr>
            <a:picLocks noChangeAspect="1" noChangeArrowheads="1"/>
          </p:cNvPicPr>
          <p:nvPr/>
        </p:nvPicPr>
        <p:blipFill>
          <a:blip r:embed="rId3" cstate="print"/>
          <a:srcRect/>
          <a:stretch>
            <a:fillRect/>
          </a:stretch>
        </p:blipFill>
        <p:spPr bwMode="auto">
          <a:xfrm>
            <a:off x="4876800" y="2798444"/>
            <a:ext cx="3788298" cy="2992756"/>
          </a:xfrm>
          <a:prstGeom prst="rect">
            <a:avLst/>
          </a:prstGeom>
          <a:noFill/>
          <a:ln>
            <a:solidFill>
              <a:schemeClr val="accent1"/>
            </a:solidFill>
          </a:ln>
        </p:spPr>
      </p:pic>
    </p:spTree>
  </p:cSld>
  <p:clrMapOvr>
    <a:masterClrMapping/>
  </p:clrMapOvr>
  <p:transition>
    <p:fade thruBlk="1"/>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09600" y="304800"/>
            <a:ext cx="8229600" cy="1219200"/>
          </a:xfrm>
        </p:spPr>
        <p:txBody>
          <a:bodyPr>
            <a:normAutofit fontScale="90000"/>
          </a:bodyPr>
          <a:lstStyle/>
          <a:p>
            <a:pPr algn="ctr"/>
            <a:r>
              <a:rPr lang="en-US" sz="2000" dirty="0" smtClean="0">
                <a:ln w="18415" cmpd="sng">
                  <a:noFill/>
                  <a:prstDash val="solid"/>
                </a:ln>
                <a:effectLst/>
                <a:latin typeface="Garamond" pitchFamily="18" charset="0"/>
              </a:rPr>
              <a:t>Greetings from</a:t>
            </a:r>
            <a:r>
              <a:rPr lang="en-US" sz="1800" spc="0" dirty="0" smtClean="0">
                <a:ln w="18415" cmpd="sng">
                  <a:noFill/>
                  <a:prstDash val="solid"/>
                </a:ln>
                <a:solidFill>
                  <a:schemeClr val="tx2"/>
                </a:solidFill>
                <a:effectLst/>
                <a:latin typeface="Garamond" pitchFamily="18" charset="0"/>
              </a:rPr>
              <a:t/>
            </a:r>
            <a:br>
              <a:rPr lang="en-US" sz="1800" spc="0" dirty="0" smtClean="0">
                <a:ln w="18415" cmpd="sng">
                  <a:noFill/>
                  <a:prstDash val="solid"/>
                </a:ln>
                <a:solidFill>
                  <a:schemeClr val="tx2"/>
                </a:solidFill>
                <a:effectLst/>
                <a:latin typeface="Garamond" pitchFamily="18" charset="0"/>
              </a:rPr>
            </a:br>
            <a:r>
              <a:rPr lang="en-US" b="1" spc="0" dirty="0" smtClean="0">
                <a:ln w="18415" cmpd="sng">
                  <a:noFill/>
                  <a:prstDash val="solid"/>
                </a:ln>
                <a:solidFill>
                  <a:schemeClr val="tx2"/>
                </a:solidFill>
                <a:effectLst/>
                <a:latin typeface="Garamond" pitchFamily="18" charset="0"/>
              </a:rPr>
              <a:t>African Community Center  </a:t>
            </a:r>
            <a:r>
              <a:rPr lang="en-US" spc="0" dirty="0" smtClean="0">
                <a:ln w="18415" cmpd="sng">
                  <a:noFill/>
                  <a:prstDash val="solid"/>
                </a:ln>
                <a:solidFill>
                  <a:schemeClr val="tx2"/>
                </a:solidFill>
                <a:effectLst/>
                <a:latin typeface="Garamond" pitchFamily="18" charset="0"/>
              </a:rPr>
              <a:t>Denver, CO</a:t>
            </a:r>
            <a:endParaRPr lang="en-US" spc="0" dirty="0">
              <a:ln w="18415" cmpd="sng">
                <a:noFill/>
                <a:prstDash val="solid"/>
              </a:ln>
              <a:solidFill>
                <a:schemeClr val="tx2"/>
              </a:solidFill>
              <a:effectLst/>
              <a:latin typeface="Garamond" pitchFamily="18" charset="0"/>
            </a:endParaRPr>
          </a:p>
        </p:txBody>
      </p:sp>
      <p:pic>
        <p:nvPicPr>
          <p:cNvPr id="6" name="Content Placeholder 5" descr="20141017_122319.jpg"/>
          <p:cNvPicPr>
            <a:picLocks noGrp="1" noChangeAspect="1"/>
          </p:cNvPicPr>
          <p:nvPr>
            <p:ph idx="1"/>
          </p:nvPr>
        </p:nvPicPr>
        <p:blipFill>
          <a:blip r:embed="rId3" cstate="print"/>
          <a:stretch>
            <a:fillRect/>
          </a:stretch>
        </p:blipFill>
        <p:spPr>
          <a:xfrm>
            <a:off x="228600" y="2133600"/>
            <a:ext cx="8686800" cy="318797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ransition>
    <p:fade thruBlk="1"/>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457200"/>
            <a:ext cx="8229600" cy="1295400"/>
          </a:xfrm>
        </p:spPr>
        <p:txBody>
          <a:bodyPr>
            <a:normAutofit fontScale="90000"/>
          </a:bodyPr>
          <a:lstStyle/>
          <a:p>
            <a:pPr algn="ctr"/>
            <a:r>
              <a:rPr lang="en-US" sz="3300" b="1" spc="0" dirty="0" smtClean="0">
                <a:ln w="18415" cmpd="sng">
                  <a:noFill/>
                  <a:prstDash val="solid"/>
                </a:ln>
                <a:solidFill>
                  <a:schemeClr val="tx2"/>
                </a:solidFill>
                <a:effectLst/>
                <a:latin typeface="Garamond" pitchFamily="18" charset="0"/>
              </a:rPr>
              <a:t>Supplemental Employment Services </a:t>
            </a:r>
            <a:r>
              <a:rPr lang="en-US" sz="3100" b="1" spc="0" dirty="0" smtClean="0">
                <a:ln w="18415" cmpd="sng">
                  <a:noFill/>
                  <a:prstDash val="solid"/>
                </a:ln>
                <a:solidFill>
                  <a:schemeClr val="tx2"/>
                </a:solidFill>
                <a:effectLst/>
                <a:latin typeface="Garamond" pitchFamily="18" charset="0"/>
              </a:rPr>
              <a:t/>
            </a:r>
            <a:br>
              <a:rPr lang="en-US" sz="3100" b="1" spc="0" dirty="0" smtClean="0">
                <a:ln w="18415" cmpd="sng">
                  <a:noFill/>
                  <a:prstDash val="solid"/>
                </a:ln>
                <a:solidFill>
                  <a:schemeClr val="tx2"/>
                </a:solidFill>
                <a:effectLst/>
                <a:latin typeface="Garamond" pitchFamily="18" charset="0"/>
              </a:rPr>
            </a:br>
            <a:r>
              <a:rPr lang="en-US" sz="1300" b="1" spc="0" dirty="0" smtClean="0">
                <a:ln w="18415" cmpd="sng">
                  <a:noFill/>
                  <a:prstDash val="solid"/>
                </a:ln>
                <a:solidFill>
                  <a:schemeClr val="tx2"/>
                </a:solidFill>
                <a:effectLst/>
                <a:latin typeface="Garamond" pitchFamily="18" charset="0"/>
              </a:rPr>
              <a:t/>
            </a:r>
            <a:br>
              <a:rPr lang="en-US" sz="1300" b="1" spc="0" dirty="0" smtClean="0">
                <a:ln w="18415" cmpd="sng">
                  <a:noFill/>
                  <a:prstDash val="solid"/>
                </a:ln>
                <a:solidFill>
                  <a:schemeClr val="tx2"/>
                </a:solidFill>
                <a:effectLst/>
                <a:latin typeface="Garamond" pitchFamily="18" charset="0"/>
              </a:rPr>
            </a:br>
            <a:r>
              <a:rPr lang="en-US" i="1" cap="none" spc="0" dirty="0" smtClean="0">
                <a:ln w="18415" cmpd="sng">
                  <a:noFill/>
                  <a:prstDash val="solid"/>
                </a:ln>
                <a:solidFill>
                  <a:schemeClr val="tx2"/>
                </a:solidFill>
                <a:effectLst/>
                <a:latin typeface="Garamond" pitchFamily="18" charset="0"/>
              </a:rPr>
              <a:t>A Flexible Training Environment</a:t>
            </a:r>
            <a:endParaRPr lang="en-US" i="1" cap="none" dirty="0">
              <a:effectLst/>
              <a:latin typeface="Garamond" pitchFamily="18" charset="0"/>
            </a:endParaRPr>
          </a:p>
        </p:txBody>
      </p:sp>
      <p:pic>
        <p:nvPicPr>
          <p:cNvPr id="5" name="Picture 4"/>
          <p:cNvPicPr>
            <a:picLocks noChangeAspect="1"/>
          </p:cNvPicPr>
          <p:nvPr/>
        </p:nvPicPr>
        <p:blipFill rotWithShape="1">
          <a:blip r:embed="rId3" cstate="print">
            <a:extLst>
              <a:ext uri="{28A0092B-C50C-407E-A947-70E740481C1C}">
                <a14:useLocalDpi xmlns="" xmlns:a14="http://schemas.microsoft.com/office/drawing/2010/main" val="0"/>
              </a:ext>
            </a:extLst>
          </a:blip>
          <a:srcRect r="17448" b="6190"/>
          <a:stretch/>
        </p:blipFill>
        <p:spPr>
          <a:xfrm rot="21334910">
            <a:off x="692959" y="2189665"/>
            <a:ext cx="2694326" cy="398664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6" name="TextBox 5"/>
          <p:cNvSpPr txBox="1"/>
          <p:nvPr/>
        </p:nvSpPr>
        <p:spPr>
          <a:xfrm>
            <a:off x="3962400" y="2133600"/>
            <a:ext cx="4495800" cy="4247317"/>
          </a:xfrm>
          <a:prstGeom prst="rect">
            <a:avLst/>
          </a:prstGeom>
          <a:noFill/>
        </p:spPr>
        <p:txBody>
          <a:bodyPr wrap="square" rtlCol="0">
            <a:spAutoFit/>
          </a:bodyPr>
          <a:lstStyle/>
          <a:p>
            <a:pPr>
              <a:buFont typeface="Arial" pitchFamily="34" charset="0"/>
              <a:buChar char="•"/>
            </a:pPr>
            <a:r>
              <a:rPr lang="en-US" sz="2800" dirty="0" smtClean="0">
                <a:solidFill>
                  <a:schemeClr val="tx2"/>
                </a:solidFill>
                <a:latin typeface="Garamond" pitchFamily="18" charset="0"/>
              </a:rPr>
              <a:t> Two Job Club classes a day, four days a week</a:t>
            </a:r>
          </a:p>
          <a:p>
            <a:pPr>
              <a:buFont typeface="Arial" pitchFamily="34" charset="0"/>
              <a:buChar char="•"/>
            </a:pPr>
            <a:r>
              <a:rPr lang="en-US" sz="2800" dirty="0" smtClean="0">
                <a:solidFill>
                  <a:schemeClr val="tx2"/>
                </a:solidFill>
                <a:latin typeface="Garamond" pitchFamily="18" charset="0"/>
              </a:rPr>
              <a:t> One-on-one appointments</a:t>
            </a:r>
          </a:p>
          <a:p>
            <a:pPr>
              <a:buFont typeface="Arial" pitchFamily="34" charset="0"/>
              <a:buChar char="•"/>
            </a:pPr>
            <a:r>
              <a:rPr lang="en-US" sz="2800" dirty="0" smtClean="0">
                <a:solidFill>
                  <a:schemeClr val="tx2"/>
                </a:solidFill>
                <a:latin typeface="Garamond" pitchFamily="18" charset="0"/>
              </a:rPr>
              <a:t> Staff: 2 part-time employees plus volunteer team</a:t>
            </a:r>
          </a:p>
          <a:p>
            <a:pPr>
              <a:buFont typeface="Arial" pitchFamily="34" charset="0"/>
              <a:buChar char="•"/>
            </a:pPr>
            <a:r>
              <a:rPr lang="en-US" sz="2800" dirty="0" smtClean="0">
                <a:solidFill>
                  <a:schemeClr val="tx2"/>
                </a:solidFill>
                <a:latin typeface="Garamond" pitchFamily="18" charset="0"/>
              </a:rPr>
              <a:t> Last year: Worked with 295 participants and provided nearly 5000 hours of direct service</a:t>
            </a:r>
          </a:p>
          <a:p>
            <a:endParaRPr lang="en-US" dirty="0">
              <a:latin typeface="Garamond" pitchFamily="18" charset="0"/>
            </a:endParaRPr>
          </a:p>
        </p:txBody>
      </p:sp>
    </p:spTree>
  </p:cSld>
  <p:clrMapOvr>
    <a:masterClrMapping/>
  </p:clrMapOvr>
  <p:transition>
    <p:fade thruBlk="1"/>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0"/>
            <a:ext cx="8305800" cy="1295400"/>
          </a:xfrm>
        </p:spPr>
        <p:txBody>
          <a:bodyPr>
            <a:normAutofit/>
          </a:bodyPr>
          <a:lstStyle/>
          <a:p>
            <a:pPr algn="ctr"/>
            <a:r>
              <a:rPr lang="en-US" sz="4000" b="1" spc="0" dirty="0" smtClean="0">
                <a:ln w="18415" cmpd="sng">
                  <a:noFill/>
                  <a:prstDash val="solid"/>
                </a:ln>
                <a:solidFill>
                  <a:schemeClr val="tx2"/>
                </a:solidFill>
                <a:effectLst/>
              </a:rPr>
              <a:t>Importance of Motivation</a:t>
            </a:r>
            <a:endParaRPr lang="en-US" sz="4000" i="1" dirty="0">
              <a:effectLst/>
            </a:endParaRPr>
          </a:p>
        </p:txBody>
      </p:sp>
      <p:sp>
        <p:nvSpPr>
          <p:cNvPr id="7" name="TextBox 6"/>
          <p:cNvSpPr txBox="1"/>
          <p:nvPr/>
        </p:nvSpPr>
        <p:spPr>
          <a:xfrm>
            <a:off x="762000" y="1752600"/>
            <a:ext cx="7848600" cy="5139869"/>
          </a:xfrm>
          <a:prstGeom prst="rect">
            <a:avLst/>
          </a:prstGeom>
          <a:noFill/>
        </p:spPr>
        <p:txBody>
          <a:bodyPr wrap="square" rtlCol="0">
            <a:spAutoFit/>
          </a:bodyPr>
          <a:lstStyle/>
          <a:p>
            <a:pPr algn="ctr">
              <a:buFont typeface="Arial" pitchFamily="34" charset="0"/>
              <a:buChar char="•"/>
            </a:pPr>
            <a:r>
              <a:rPr lang="en-US" sz="4800" b="1" dirty="0" smtClean="0">
                <a:solidFill>
                  <a:schemeClr val="tx2"/>
                </a:solidFill>
              </a:rPr>
              <a:t> Employers value </a:t>
            </a:r>
          </a:p>
          <a:p>
            <a:pPr algn="ctr"/>
            <a:r>
              <a:rPr lang="en-US" sz="4800" b="1" dirty="0" smtClean="0">
                <a:solidFill>
                  <a:schemeClr val="tx2"/>
                </a:solidFill>
              </a:rPr>
              <a:t>self-motivation</a:t>
            </a:r>
            <a:r>
              <a:rPr lang="en-US" sz="4800" b="1" dirty="0">
                <a:solidFill>
                  <a:schemeClr val="tx2"/>
                </a:solidFill>
              </a:rPr>
              <a:t> </a:t>
            </a:r>
            <a:r>
              <a:rPr lang="en-US" sz="4800" b="1" dirty="0" smtClean="0">
                <a:solidFill>
                  <a:schemeClr val="tx2"/>
                </a:solidFill>
              </a:rPr>
              <a:t>as a “top ten” quality for job candidates.</a:t>
            </a:r>
          </a:p>
          <a:p>
            <a:pPr algn="ctr"/>
            <a:endParaRPr lang="en-US" sz="4800" b="1" dirty="0" smtClean="0">
              <a:solidFill>
                <a:schemeClr val="tx2"/>
              </a:solidFill>
            </a:endParaRPr>
          </a:p>
          <a:p>
            <a:pPr algn="ctr">
              <a:buFont typeface="Arial" pitchFamily="34" charset="0"/>
              <a:buChar char="•"/>
            </a:pPr>
            <a:r>
              <a:rPr lang="en-US" sz="4800" b="1" dirty="0" smtClean="0">
                <a:solidFill>
                  <a:schemeClr val="tx2"/>
                </a:solidFill>
              </a:rPr>
              <a:t> Motivation can positively affect job retention</a:t>
            </a:r>
          </a:p>
          <a:p>
            <a:endParaRPr lang="en-US" sz="4000" dirty="0">
              <a:solidFill>
                <a:schemeClr val="tx2"/>
              </a:solidFill>
            </a:endParaRPr>
          </a:p>
        </p:txBody>
      </p:sp>
    </p:spTree>
  </p:cSld>
  <p:clrMapOvr>
    <a:masterClrMapping/>
  </p:clrMapOvr>
  <p:transition>
    <p:fade thruBlk="1"/>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20141105_123549.jpg"/>
          <p:cNvPicPr>
            <a:picLocks noChangeAspect="1"/>
          </p:cNvPicPr>
          <p:nvPr/>
        </p:nvPicPr>
        <p:blipFill>
          <a:blip r:embed="rId3" cstate="print"/>
          <a:stretch>
            <a:fillRect/>
          </a:stretch>
        </p:blipFill>
        <p:spPr>
          <a:xfrm rot="21317691">
            <a:off x="610132" y="1861762"/>
            <a:ext cx="2819498" cy="384462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8" name="TextBox 7"/>
          <p:cNvSpPr txBox="1"/>
          <p:nvPr/>
        </p:nvSpPr>
        <p:spPr>
          <a:xfrm>
            <a:off x="3581400" y="1752600"/>
            <a:ext cx="4800600" cy="3785652"/>
          </a:xfrm>
          <a:prstGeom prst="rect">
            <a:avLst/>
          </a:prstGeom>
          <a:noFill/>
        </p:spPr>
        <p:txBody>
          <a:bodyPr wrap="square" rtlCol="0">
            <a:spAutoFit/>
          </a:bodyPr>
          <a:lstStyle/>
          <a:p>
            <a:pPr algn="ctr"/>
            <a:r>
              <a:rPr lang="en-US" sz="4000" dirty="0" smtClean="0">
                <a:solidFill>
                  <a:schemeClr val="tx2"/>
                </a:solidFill>
              </a:rPr>
              <a:t>“Motivation has to play a greater role in the refugee world because of the differences between reality and expectations.”</a:t>
            </a:r>
            <a:endParaRPr lang="en-US" sz="4000" dirty="0">
              <a:solidFill>
                <a:schemeClr val="tx2"/>
              </a:solidFill>
            </a:endParaRPr>
          </a:p>
        </p:txBody>
      </p:sp>
      <p:sp>
        <p:nvSpPr>
          <p:cNvPr id="9" name="TextBox 8"/>
          <p:cNvSpPr txBox="1"/>
          <p:nvPr/>
        </p:nvSpPr>
        <p:spPr>
          <a:xfrm>
            <a:off x="990600" y="533400"/>
            <a:ext cx="7543800" cy="523220"/>
          </a:xfrm>
          <a:prstGeom prst="rect">
            <a:avLst/>
          </a:prstGeom>
          <a:noFill/>
        </p:spPr>
        <p:txBody>
          <a:bodyPr wrap="square" rtlCol="0">
            <a:spAutoFit/>
          </a:bodyPr>
          <a:lstStyle/>
          <a:p>
            <a:r>
              <a:rPr lang="en-US" sz="2800" dirty="0" smtClean="0">
                <a:solidFill>
                  <a:schemeClr val="tx2"/>
                </a:solidFill>
              </a:rPr>
              <a:t>Mani </a:t>
            </a:r>
            <a:r>
              <a:rPr lang="en-US" sz="2800" dirty="0" err="1" smtClean="0">
                <a:solidFill>
                  <a:schemeClr val="tx2"/>
                </a:solidFill>
              </a:rPr>
              <a:t>Dahal</a:t>
            </a:r>
            <a:r>
              <a:rPr lang="en-US" sz="2800" dirty="0" smtClean="0">
                <a:solidFill>
                  <a:schemeClr val="tx2"/>
                </a:solidFill>
              </a:rPr>
              <a:t>, ACC Employment Team Manager</a:t>
            </a:r>
            <a:endParaRPr lang="en-US" sz="2800" dirty="0">
              <a:solidFill>
                <a:schemeClr val="tx2"/>
              </a:solidFill>
            </a:endParaRPr>
          </a:p>
        </p:txBody>
      </p:sp>
    </p:spTree>
  </p:cSld>
  <p:clrMapOvr>
    <a:masterClrMapping/>
  </p:clrMapOvr>
  <p:transition>
    <p:fade thruBlk="1"/>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533400" y="0"/>
            <a:ext cx="8305800" cy="1295400"/>
          </a:xfrm>
        </p:spPr>
        <p:txBody>
          <a:bodyPr>
            <a:normAutofit/>
          </a:bodyPr>
          <a:lstStyle/>
          <a:p>
            <a:pPr algn="ctr"/>
            <a:r>
              <a:rPr lang="en-US" sz="4000" b="1" spc="0" dirty="0" smtClean="0">
                <a:ln w="18415" cmpd="sng">
                  <a:noFill/>
                  <a:prstDash val="solid"/>
                </a:ln>
                <a:solidFill>
                  <a:schemeClr val="tx2"/>
                </a:solidFill>
                <a:effectLst/>
              </a:rPr>
              <a:t>Motivational tool #1</a:t>
            </a:r>
            <a:endParaRPr lang="en-US" sz="4000" i="1" dirty="0">
              <a:effectLst/>
            </a:endParaRPr>
          </a:p>
        </p:txBody>
      </p:sp>
      <p:sp>
        <p:nvSpPr>
          <p:cNvPr id="7" name="TextBox 6"/>
          <p:cNvSpPr txBox="1"/>
          <p:nvPr/>
        </p:nvSpPr>
        <p:spPr>
          <a:xfrm>
            <a:off x="1066800" y="1676400"/>
            <a:ext cx="7162800" cy="1538883"/>
          </a:xfrm>
          <a:prstGeom prst="rect">
            <a:avLst/>
          </a:prstGeom>
          <a:noFill/>
        </p:spPr>
        <p:txBody>
          <a:bodyPr wrap="square" rtlCol="0">
            <a:spAutoFit/>
          </a:bodyPr>
          <a:lstStyle/>
          <a:p>
            <a:pPr algn="ctr"/>
            <a:r>
              <a:rPr lang="en-US" sz="5400" b="1" dirty="0" smtClean="0">
                <a:solidFill>
                  <a:schemeClr val="tx2"/>
                </a:solidFill>
              </a:rPr>
              <a:t>Provide choices.</a:t>
            </a:r>
          </a:p>
          <a:p>
            <a:endParaRPr lang="en-US" sz="4000" dirty="0">
              <a:solidFill>
                <a:schemeClr val="tx2"/>
              </a:solidFill>
            </a:endParaRPr>
          </a:p>
        </p:txBody>
      </p:sp>
      <p:pic>
        <p:nvPicPr>
          <p:cNvPr id="56322" name="Picture 2" descr="http://www.mathworks.com/matlabcentral/fileexchange/screenshots/4951/original.jpg"/>
          <p:cNvPicPr>
            <a:picLocks noChangeAspect="1" noChangeArrowheads="1"/>
          </p:cNvPicPr>
          <p:nvPr/>
        </p:nvPicPr>
        <p:blipFill>
          <a:blip r:embed="rId3" cstate="print"/>
          <a:srcRect/>
          <a:stretch>
            <a:fillRect/>
          </a:stretch>
        </p:blipFill>
        <p:spPr bwMode="auto">
          <a:xfrm>
            <a:off x="2514600" y="2971800"/>
            <a:ext cx="4114800" cy="3086100"/>
          </a:xfrm>
          <a:prstGeom prst="rect">
            <a:avLst/>
          </a:prstGeom>
          <a:noFill/>
          <a:ln>
            <a:solidFill>
              <a:schemeClr val="accent1"/>
            </a:solidFill>
          </a:ln>
        </p:spPr>
      </p:pic>
    </p:spTree>
  </p:cSld>
  <p:clrMapOvr>
    <a:masterClrMapping/>
  </p:clrMapOvr>
  <p:transition>
    <p:fade thruBlk="1"/>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381000"/>
            <a:ext cx="8305800" cy="1295400"/>
          </a:xfrm>
        </p:spPr>
        <p:txBody>
          <a:bodyPr>
            <a:normAutofit fontScale="90000"/>
          </a:bodyPr>
          <a:lstStyle/>
          <a:p>
            <a:pPr algn="ctr"/>
            <a:r>
              <a:rPr lang="en-US" sz="4800" b="1" spc="0" dirty="0" smtClean="0">
                <a:ln w="18415" cmpd="sng">
                  <a:noFill/>
                  <a:prstDash val="solid"/>
                </a:ln>
                <a:solidFill>
                  <a:schemeClr val="tx2"/>
                </a:solidFill>
                <a:effectLst>
                  <a:outerShdw blurRad="38100" dist="38100" dir="2700000" algn="tl">
                    <a:srgbClr val="000000">
                      <a:alpha val="43137"/>
                    </a:srgbClr>
                  </a:outerShdw>
                </a:effectLst>
              </a:rPr>
              <a:t/>
            </a:r>
            <a:br>
              <a:rPr lang="en-US" sz="4800" b="1" spc="0" dirty="0" smtClean="0">
                <a:ln w="18415" cmpd="sng">
                  <a:noFill/>
                  <a:prstDash val="solid"/>
                </a:ln>
                <a:solidFill>
                  <a:schemeClr val="tx2"/>
                </a:solidFill>
                <a:effectLst>
                  <a:outerShdw blurRad="38100" dist="38100" dir="2700000" algn="tl">
                    <a:srgbClr val="000000">
                      <a:alpha val="43137"/>
                    </a:srgbClr>
                  </a:outerShdw>
                </a:effectLst>
              </a:rPr>
            </a:br>
            <a:r>
              <a:rPr lang="en-US" sz="4800" b="1" spc="0" dirty="0" smtClean="0">
                <a:ln w="18415" cmpd="sng">
                  <a:noFill/>
                  <a:prstDash val="solid"/>
                </a:ln>
                <a:solidFill>
                  <a:schemeClr val="tx2"/>
                </a:solidFill>
                <a:effectLst>
                  <a:outerShdw blurRad="38100" dist="38100" dir="2700000" algn="tl">
                    <a:srgbClr val="000000">
                      <a:alpha val="43137"/>
                    </a:srgbClr>
                  </a:outerShdw>
                </a:effectLst>
              </a:rPr>
              <a:t/>
            </a:r>
            <a:br>
              <a:rPr lang="en-US" sz="4800" b="1" spc="0" dirty="0" smtClean="0">
                <a:ln w="18415" cmpd="sng">
                  <a:noFill/>
                  <a:prstDash val="solid"/>
                </a:ln>
                <a:solidFill>
                  <a:schemeClr val="tx2"/>
                </a:solidFill>
                <a:effectLst>
                  <a:outerShdw blurRad="38100" dist="38100" dir="2700000" algn="tl">
                    <a:srgbClr val="000000">
                      <a:alpha val="43137"/>
                    </a:srgbClr>
                  </a:outerShdw>
                </a:effectLst>
              </a:rPr>
            </a:br>
            <a:r>
              <a:rPr lang="en-US" sz="4800" i="1" cap="none" spc="0" dirty="0" smtClean="0">
                <a:ln w="18415" cmpd="sng">
                  <a:noFill/>
                  <a:prstDash val="solid"/>
                </a:ln>
                <a:solidFill>
                  <a:schemeClr val="tx2"/>
                </a:solidFill>
                <a:effectLst/>
              </a:rPr>
              <a:t>Provide choices.</a:t>
            </a:r>
            <a:endParaRPr lang="en-US" sz="4800" i="1" cap="none" dirty="0">
              <a:effectLst/>
            </a:endParaRPr>
          </a:p>
        </p:txBody>
      </p:sp>
      <p:sp>
        <p:nvSpPr>
          <p:cNvPr id="7" name="TextBox 6"/>
          <p:cNvSpPr txBox="1"/>
          <p:nvPr/>
        </p:nvSpPr>
        <p:spPr>
          <a:xfrm>
            <a:off x="1066800" y="2057401"/>
            <a:ext cx="7162800" cy="5478423"/>
          </a:xfrm>
          <a:prstGeom prst="rect">
            <a:avLst/>
          </a:prstGeom>
          <a:noFill/>
        </p:spPr>
        <p:txBody>
          <a:bodyPr wrap="square" rtlCol="0">
            <a:spAutoFit/>
          </a:bodyPr>
          <a:lstStyle/>
          <a:p>
            <a:pPr>
              <a:buFont typeface="Arial" pitchFamily="34" charset="0"/>
              <a:buChar char="•"/>
            </a:pPr>
            <a:r>
              <a:rPr lang="en-US" sz="3200" dirty="0" smtClean="0">
                <a:solidFill>
                  <a:schemeClr val="tx2"/>
                </a:solidFill>
              </a:rPr>
              <a:t> </a:t>
            </a:r>
            <a:r>
              <a:rPr lang="en-US" sz="3200" i="1" dirty="0" smtClean="0">
                <a:solidFill>
                  <a:schemeClr val="tx2"/>
                </a:solidFill>
              </a:rPr>
              <a:t>The Paradox of Choice:</a:t>
            </a:r>
            <a:r>
              <a:rPr lang="en-US" sz="3200" dirty="0" smtClean="0">
                <a:solidFill>
                  <a:schemeClr val="tx2"/>
                </a:solidFill>
              </a:rPr>
              <a:t> clear parameters are necessary.</a:t>
            </a:r>
          </a:p>
          <a:p>
            <a:pPr>
              <a:buFont typeface="Arial" pitchFamily="34" charset="0"/>
              <a:buChar char="•"/>
            </a:pPr>
            <a:endParaRPr lang="en-US" sz="3200" dirty="0" smtClean="0">
              <a:solidFill>
                <a:schemeClr val="tx2"/>
              </a:solidFill>
            </a:endParaRPr>
          </a:p>
          <a:p>
            <a:pPr>
              <a:buFont typeface="Arial" pitchFamily="34" charset="0"/>
              <a:buChar char="•"/>
            </a:pPr>
            <a:r>
              <a:rPr lang="en-US" sz="3200" dirty="0">
                <a:solidFill>
                  <a:schemeClr val="tx2"/>
                </a:solidFill>
              </a:rPr>
              <a:t> </a:t>
            </a:r>
            <a:r>
              <a:rPr lang="en-US" sz="3200" dirty="0" smtClean="0">
                <a:solidFill>
                  <a:schemeClr val="tx2"/>
                </a:solidFill>
              </a:rPr>
              <a:t>Poverty affects our ability to make choices.</a:t>
            </a:r>
          </a:p>
          <a:p>
            <a:pPr>
              <a:buFont typeface="Arial" pitchFamily="34" charset="0"/>
              <a:buChar char="•"/>
            </a:pPr>
            <a:endParaRPr lang="en-US" sz="3200" dirty="0" smtClean="0">
              <a:solidFill>
                <a:schemeClr val="tx2"/>
              </a:solidFill>
            </a:endParaRPr>
          </a:p>
          <a:p>
            <a:pPr>
              <a:buFont typeface="Arial" pitchFamily="34" charset="0"/>
              <a:buChar char="•"/>
            </a:pPr>
            <a:r>
              <a:rPr lang="en-US" sz="3200" dirty="0">
                <a:solidFill>
                  <a:schemeClr val="tx2"/>
                </a:solidFill>
              </a:rPr>
              <a:t> </a:t>
            </a:r>
            <a:r>
              <a:rPr lang="en-US" sz="3200" dirty="0" smtClean="0">
                <a:solidFill>
                  <a:schemeClr val="tx2"/>
                </a:solidFill>
              </a:rPr>
              <a:t>Choice is a key element of motivational interviewing, which can be used in multiple settings.</a:t>
            </a:r>
          </a:p>
          <a:p>
            <a:pPr algn="ctr">
              <a:buFont typeface="Arial" pitchFamily="34" charset="0"/>
              <a:buChar char="•"/>
            </a:pPr>
            <a:endParaRPr lang="en-US" sz="5400" dirty="0" smtClean="0">
              <a:solidFill>
                <a:schemeClr val="tx2"/>
              </a:solidFill>
            </a:endParaRPr>
          </a:p>
          <a:p>
            <a:endParaRPr lang="en-US" sz="4000" dirty="0">
              <a:solidFill>
                <a:schemeClr val="tx2"/>
              </a:solidFill>
            </a:endParaRPr>
          </a:p>
        </p:txBody>
      </p:sp>
      <p:sp>
        <p:nvSpPr>
          <p:cNvPr id="4" name="Title 2"/>
          <p:cNvSpPr txBox="1">
            <a:spLocks/>
          </p:cNvSpPr>
          <p:nvPr/>
        </p:nvSpPr>
        <p:spPr>
          <a:xfrm>
            <a:off x="533400" y="0"/>
            <a:ext cx="8305800" cy="1295400"/>
          </a:xfrm>
          <a:prstGeom prst="rect">
            <a:avLst/>
          </a:prstGeom>
        </p:spPr>
        <p:txBody>
          <a:bodyPr vert="horz" anchor="ctr">
            <a:normAutofit/>
          </a:bodyPr>
          <a:lstStyle/>
          <a:p>
            <a:pPr lvl="0" algn="ctr">
              <a:spcBef>
                <a:spcPct val="0"/>
              </a:spcBef>
            </a:pPr>
            <a:r>
              <a:rPr kumimoji="0" lang="en-US" sz="4000" b="1" i="0" u="none" strike="noStrike" kern="1200" cap="all" spc="0" normalizeH="0" baseline="0" noProof="0" dirty="0" smtClean="0">
                <a:ln w="18415" cmpd="sng">
                  <a:noFill/>
                  <a:prstDash val="solid"/>
                </a:ln>
                <a:solidFill>
                  <a:schemeClr val="tx2"/>
                </a:solidFill>
                <a:effectLst/>
                <a:uLnTx/>
                <a:uFillTx/>
                <a:latin typeface="+mj-lt"/>
                <a:ea typeface="+mj-ea"/>
                <a:cs typeface="+mj-cs"/>
              </a:rPr>
              <a:t>Motivational </a:t>
            </a:r>
            <a:r>
              <a:rPr lang="en-US" sz="4000" b="1" spc="0" dirty="0" smtClean="0">
                <a:ln w="18415" cmpd="sng">
                  <a:noFill/>
                  <a:prstDash val="solid"/>
                </a:ln>
                <a:solidFill>
                  <a:schemeClr val="tx2"/>
                </a:solidFill>
                <a:effectLst/>
              </a:rPr>
              <a:t>TOOL</a:t>
            </a:r>
            <a:r>
              <a:rPr kumimoji="0" lang="en-US" sz="4000" b="1" i="0" u="none" strike="noStrike" kern="1200" cap="all" spc="0" normalizeH="0" baseline="0" noProof="0" dirty="0" smtClean="0">
                <a:ln w="18415" cmpd="sng">
                  <a:noFill/>
                  <a:prstDash val="solid"/>
                </a:ln>
                <a:solidFill>
                  <a:schemeClr val="tx2"/>
                </a:solidFill>
                <a:effectLst/>
                <a:uLnTx/>
                <a:uFillTx/>
                <a:latin typeface="+mj-lt"/>
                <a:ea typeface="+mj-ea"/>
                <a:cs typeface="+mj-cs"/>
              </a:rPr>
              <a:t> #1</a:t>
            </a:r>
            <a:endParaRPr kumimoji="0" lang="en-US" sz="4000" b="0" i="1" u="none" strike="noStrike" kern="1200" cap="all" spc="0" normalizeH="0" baseline="0" noProof="0" dirty="0">
              <a:ln>
                <a:noFill/>
              </a:ln>
              <a:solidFill>
                <a:schemeClr val="tx2"/>
              </a:solidFill>
              <a:effectLst/>
              <a:uLnTx/>
              <a:uFillTx/>
              <a:latin typeface="+mj-lt"/>
              <a:ea typeface="+mj-ea"/>
              <a:cs typeface="+mj-cs"/>
            </a:endParaRPr>
          </a:p>
        </p:txBody>
      </p:sp>
    </p:spTree>
  </p:cSld>
  <p:clrMapOvr>
    <a:masterClrMapping/>
  </p:clrMapOvr>
  <p:transition>
    <p:fade thruBlk="1"/>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228600"/>
            <a:ext cx="8305800" cy="1295400"/>
          </a:xfrm>
        </p:spPr>
        <p:txBody>
          <a:bodyPr>
            <a:normAutofit fontScale="90000"/>
          </a:bodyPr>
          <a:lstStyle/>
          <a:p>
            <a:pPr algn="ctr"/>
            <a:r>
              <a:rPr lang="en-US" sz="4800" b="1" spc="0" dirty="0" smtClean="0">
                <a:ln w="18415" cmpd="sng">
                  <a:noFill/>
                  <a:prstDash val="solid"/>
                </a:ln>
                <a:solidFill>
                  <a:schemeClr val="tx2"/>
                </a:solidFill>
                <a:effectLst>
                  <a:outerShdw blurRad="38100" dist="38100" dir="2700000" algn="tl">
                    <a:srgbClr val="000000">
                      <a:alpha val="43137"/>
                    </a:srgbClr>
                  </a:outerShdw>
                </a:effectLst>
              </a:rPr>
              <a:t/>
            </a:r>
            <a:br>
              <a:rPr lang="en-US" sz="4800" b="1" spc="0" dirty="0" smtClean="0">
                <a:ln w="18415" cmpd="sng">
                  <a:noFill/>
                  <a:prstDash val="solid"/>
                </a:ln>
                <a:solidFill>
                  <a:schemeClr val="tx2"/>
                </a:solidFill>
                <a:effectLst>
                  <a:outerShdw blurRad="38100" dist="38100" dir="2700000" algn="tl">
                    <a:srgbClr val="000000">
                      <a:alpha val="43137"/>
                    </a:srgbClr>
                  </a:outerShdw>
                </a:effectLst>
              </a:rPr>
            </a:br>
            <a:r>
              <a:rPr lang="en-US" sz="4800" b="1" spc="0" dirty="0" smtClean="0">
                <a:ln w="18415" cmpd="sng">
                  <a:noFill/>
                  <a:prstDash val="solid"/>
                </a:ln>
                <a:solidFill>
                  <a:schemeClr val="tx2"/>
                </a:solidFill>
                <a:effectLst>
                  <a:outerShdw blurRad="38100" dist="38100" dir="2700000" algn="tl">
                    <a:srgbClr val="000000">
                      <a:alpha val="43137"/>
                    </a:srgbClr>
                  </a:outerShdw>
                </a:effectLst>
              </a:rPr>
              <a:t/>
            </a:r>
            <a:br>
              <a:rPr lang="en-US" sz="4800" b="1" spc="0" dirty="0" smtClean="0">
                <a:ln w="18415" cmpd="sng">
                  <a:noFill/>
                  <a:prstDash val="solid"/>
                </a:ln>
                <a:solidFill>
                  <a:schemeClr val="tx2"/>
                </a:solidFill>
                <a:effectLst>
                  <a:outerShdw blurRad="38100" dist="38100" dir="2700000" algn="tl">
                    <a:srgbClr val="000000">
                      <a:alpha val="43137"/>
                    </a:srgbClr>
                  </a:outerShdw>
                </a:effectLst>
              </a:rPr>
            </a:br>
            <a:r>
              <a:rPr lang="en-US" sz="4800" b="1" spc="0" dirty="0" smtClean="0">
                <a:ln w="18415" cmpd="sng">
                  <a:noFill/>
                  <a:prstDash val="solid"/>
                </a:ln>
                <a:solidFill>
                  <a:schemeClr val="tx2"/>
                </a:solidFill>
                <a:effectLst>
                  <a:outerShdw blurRad="38100" dist="38100" dir="2700000" algn="tl">
                    <a:srgbClr val="000000">
                      <a:alpha val="43137"/>
                    </a:srgbClr>
                  </a:outerShdw>
                </a:effectLst>
              </a:rPr>
              <a:t/>
            </a:r>
            <a:br>
              <a:rPr lang="en-US" sz="4800" b="1" spc="0" dirty="0" smtClean="0">
                <a:ln w="18415" cmpd="sng">
                  <a:noFill/>
                  <a:prstDash val="solid"/>
                </a:ln>
                <a:solidFill>
                  <a:schemeClr val="tx2"/>
                </a:solidFill>
                <a:effectLst>
                  <a:outerShdw blurRad="38100" dist="38100" dir="2700000" algn="tl">
                    <a:srgbClr val="000000">
                      <a:alpha val="43137"/>
                    </a:srgbClr>
                  </a:outerShdw>
                </a:effectLst>
              </a:rPr>
            </a:br>
            <a:r>
              <a:rPr lang="en-US" sz="4400" b="1" spc="0" dirty="0" smtClean="0">
                <a:ln w="18415" cmpd="sng">
                  <a:noFill/>
                  <a:prstDash val="solid"/>
                </a:ln>
                <a:solidFill>
                  <a:schemeClr val="tx2"/>
                </a:solidFill>
                <a:effectLst/>
              </a:rPr>
              <a:t>Motivational TOOL #1</a:t>
            </a:r>
            <a:r>
              <a:rPr lang="en-US" sz="4800" b="1" spc="0" dirty="0" smtClean="0">
                <a:ln w="18415" cmpd="sng">
                  <a:noFill/>
                  <a:prstDash val="solid"/>
                </a:ln>
                <a:solidFill>
                  <a:schemeClr val="tx2"/>
                </a:solidFill>
                <a:effectLst>
                  <a:outerShdw blurRad="38100" dist="38100" dir="2700000" algn="tl">
                    <a:srgbClr val="000000">
                      <a:alpha val="43137"/>
                    </a:srgbClr>
                  </a:outerShdw>
                </a:effectLst>
              </a:rPr>
              <a:t/>
            </a:r>
            <a:br>
              <a:rPr lang="en-US" sz="4800" b="1" spc="0" dirty="0" smtClean="0">
                <a:ln w="18415" cmpd="sng">
                  <a:noFill/>
                  <a:prstDash val="solid"/>
                </a:ln>
                <a:solidFill>
                  <a:schemeClr val="tx2"/>
                </a:solidFill>
                <a:effectLst>
                  <a:outerShdw blurRad="38100" dist="38100" dir="2700000" algn="tl">
                    <a:srgbClr val="000000">
                      <a:alpha val="43137"/>
                    </a:srgbClr>
                  </a:outerShdw>
                </a:effectLst>
              </a:rPr>
            </a:br>
            <a:r>
              <a:rPr lang="en-US" sz="4800" i="1" cap="none" spc="0" dirty="0" smtClean="0">
                <a:ln w="18415" cmpd="sng">
                  <a:noFill/>
                  <a:prstDash val="solid"/>
                </a:ln>
                <a:solidFill>
                  <a:schemeClr val="tx2"/>
                </a:solidFill>
                <a:effectLst/>
              </a:rPr>
              <a:t>Let’s get practical.</a:t>
            </a:r>
            <a:r>
              <a:rPr lang="en-US" sz="4800" b="1" spc="0" dirty="0" smtClean="0">
                <a:ln w="18415" cmpd="sng">
                  <a:noFill/>
                  <a:prstDash val="solid"/>
                </a:ln>
                <a:solidFill>
                  <a:schemeClr val="tx2"/>
                </a:solidFill>
                <a:effectLst>
                  <a:outerShdw blurRad="38100" dist="38100" dir="2700000" algn="tl">
                    <a:srgbClr val="000000">
                      <a:alpha val="43137"/>
                    </a:srgbClr>
                  </a:outerShdw>
                </a:effectLst>
              </a:rPr>
              <a:t/>
            </a:r>
            <a:br>
              <a:rPr lang="en-US" sz="4800" b="1" spc="0" dirty="0" smtClean="0">
                <a:ln w="18415" cmpd="sng">
                  <a:noFill/>
                  <a:prstDash val="solid"/>
                </a:ln>
                <a:solidFill>
                  <a:schemeClr val="tx2"/>
                </a:solidFill>
                <a:effectLst>
                  <a:outerShdw blurRad="38100" dist="38100" dir="2700000" algn="tl">
                    <a:srgbClr val="000000">
                      <a:alpha val="43137"/>
                    </a:srgbClr>
                  </a:outerShdw>
                </a:effectLst>
              </a:rPr>
            </a:br>
            <a:endParaRPr lang="en-US" sz="4800" i="1" dirty="0"/>
          </a:p>
        </p:txBody>
      </p:sp>
      <p:sp>
        <p:nvSpPr>
          <p:cNvPr id="7" name="TextBox 6"/>
          <p:cNvSpPr txBox="1"/>
          <p:nvPr/>
        </p:nvSpPr>
        <p:spPr>
          <a:xfrm>
            <a:off x="1066800" y="6019800"/>
            <a:ext cx="7162800" cy="1908215"/>
          </a:xfrm>
          <a:prstGeom prst="rect">
            <a:avLst/>
          </a:prstGeom>
          <a:noFill/>
        </p:spPr>
        <p:txBody>
          <a:bodyPr wrap="square" rtlCol="0">
            <a:spAutoFit/>
          </a:bodyPr>
          <a:lstStyle/>
          <a:p>
            <a:pPr algn="ctr"/>
            <a:r>
              <a:rPr lang="en-US" sz="2400" i="1" dirty="0" smtClean="0">
                <a:solidFill>
                  <a:schemeClr val="tx2"/>
                </a:solidFill>
              </a:rPr>
              <a:t>We Made This</a:t>
            </a:r>
            <a:r>
              <a:rPr lang="en-US" sz="2400" dirty="0" smtClean="0">
                <a:solidFill>
                  <a:schemeClr val="tx2"/>
                </a:solidFill>
              </a:rPr>
              <a:t>, women’s sewing job readiness program</a:t>
            </a:r>
            <a:endParaRPr lang="en-US" sz="2400" i="1" dirty="0" smtClean="0">
              <a:solidFill>
                <a:schemeClr val="tx2"/>
              </a:solidFill>
            </a:endParaRPr>
          </a:p>
          <a:p>
            <a:pPr algn="ctr">
              <a:buFont typeface="Arial" pitchFamily="34" charset="0"/>
              <a:buChar char="•"/>
            </a:pPr>
            <a:endParaRPr lang="en-US" sz="5400" dirty="0" smtClean="0">
              <a:solidFill>
                <a:schemeClr val="tx2"/>
              </a:solidFill>
            </a:endParaRPr>
          </a:p>
          <a:p>
            <a:endParaRPr lang="en-US" sz="4000" dirty="0">
              <a:solidFill>
                <a:schemeClr val="tx2"/>
              </a:solidFill>
            </a:endParaRPr>
          </a:p>
        </p:txBody>
      </p:sp>
      <p:pic>
        <p:nvPicPr>
          <p:cNvPr id="5" name="Picture 4" descr="photo 3.JPG"/>
          <p:cNvPicPr>
            <a:picLocks noChangeAspect="1"/>
          </p:cNvPicPr>
          <p:nvPr/>
        </p:nvPicPr>
        <p:blipFill>
          <a:blip r:embed="rId3" cstate="print"/>
          <a:srcRect b="37778"/>
          <a:stretch>
            <a:fillRect/>
          </a:stretch>
        </p:blipFill>
        <p:spPr>
          <a:xfrm>
            <a:off x="2514600" y="1828800"/>
            <a:ext cx="4191000" cy="390445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ransition>
    <p:fade thruBlk="1"/>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228600"/>
            <a:ext cx="8305800" cy="1295400"/>
          </a:xfrm>
        </p:spPr>
        <p:txBody>
          <a:bodyPr>
            <a:normAutofit fontScale="90000"/>
          </a:bodyPr>
          <a:lstStyle/>
          <a:p>
            <a:pPr algn="ctr"/>
            <a:r>
              <a:rPr lang="en-US" sz="4800" b="1" spc="0" dirty="0" smtClean="0">
                <a:ln w="18415" cmpd="sng">
                  <a:noFill/>
                  <a:prstDash val="solid"/>
                </a:ln>
                <a:solidFill>
                  <a:schemeClr val="tx2"/>
                </a:solidFill>
                <a:effectLst>
                  <a:outerShdw blurRad="38100" dist="38100" dir="2700000" algn="tl">
                    <a:srgbClr val="000000">
                      <a:alpha val="43137"/>
                    </a:srgbClr>
                  </a:outerShdw>
                </a:effectLst>
              </a:rPr>
              <a:t/>
            </a:r>
            <a:br>
              <a:rPr lang="en-US" sz="4800" b="1" spc="0" dirty="0" smtClean="0">
                <a:ln w="18415" cmpd="sng">
                  <a:noFill/>
                  <a:prstDash val="solid"/>
                </a:ln>
                <a:solidFill>
                  <a:schemeClr val="tx2"/>
                </a:solidFill>
                <a:effectLst>
                  <a:outerShdw blurRad="38100" dist="38100" dir="2700000" algn="tl">
                    <a:srgbClr val="000000">
                      <a:alpha val="43137"/>
                    </a:srgbClr>
                  </a:outerShdw>
                </a:effectLst>
              </a:rPr>
            </a:br>
            <a:r>
              <a:rPr lang="en-US" sz="4800" b="1" spc="0" dirty="0" smtClean="0">
                <a:ln w="18415" cmpd="sng">
                  <a:noFill/>
                  <a:prstDash val="solid"/>
                </a:ln>
                <a:solidFill>
                  <a:schemeClr val="tx2"/>
                </a:solidFill>
                <a:effectLst>
                  <a:outerShdw blurRad="38100" dist="38100" dir="2700000" algn="tl">
                    <a:srgbClr val="000000">
                      <a:alpha val="43137"/>
                    </a:srgbClr>
                  </a:outerShdw>
                </a:effectLst>
              </a:rPr>
              <a:t/>
            </a:r>
            <a:br>
              <a:rPr lang="en-US" sz="4800" b="1" spc="0" dirty="0" smtClean="0">
                <a:ln w="18415" cmpd="sng">
                  <a:noFill/>
                  <a:prstDash val="solid"/>
                </a:ln>
                <a:solidFill>
                  <a:schemeClr val="tx2"/>
                </a:solidFill>
                <a:effectLst>
                  <a:outerShdw blurRad="38100" dist="38100" dir="2700000" algn="tl">
                    <a:srgbClr val="000000">
                      <a:alpha val="43137"/>
                    </a:srgbClr>
                  </a:outerShdw>
                </a:effectLst>
              </a:rPr>
            </a:br>
            <a:r>
              <a:rPr lang="en-US" sz="4800" b="1" spc="0" dirty="0" smtClean="0">
                <a:ln w="18415" cmpd="sng">
                  <a:noFill/>
                  <a:prstDash val="solid"/>
                </a:ln>
                <a:solidFill>
                  <a:schemeClr val="tx2"/>
                </a:solidFill>
                <a:effectLst>
                  <a:outerShdw blurRad="38100" dist="38100" dir="2700000" algn="tl">
                    <a:srgbClr val="000000">
                      <a:alpha val="43137"/>
                    </a:srgbClr>
                  </a:outerShdw>
                </a:effectLst>
              </a:rPr>
              <a:t/>
            </a:r>
            <a:br>
              <a:rPr lang="en-US" sz="4800" b="1" spc="0" dirty="0" smtClean="0">
                <a:ln w="18415" cmpd="sng">
                  <a:noFill/>
                  <a:prstDash val="solid"/>
                </a:ln>
                <a:solidFill>
                  <a:schemeClr val="tx2"/>
                </a:solidFill>
                <a:effectLst>
                  <a:outerShdw blurRad="38100" dist="38100" dir="2700000" algn="tl">
                    <a:srgbClr val="000000">
                      <a:alpha val="43137"/>
                    </a:srgbClr>
                  </a:outerShdw>
                </a:effectLst>
              </a:rPr>
            </a:br>
            <a:r>
              <a:rPr lang="en-US" sz="4400" b="1" spc="0" dirty="0" smtClean="0">
                <a:ln w="18415" cmpd="sng">
                  <a:noFill/>
                  <a:prstDash val="solid"/>
                </a:ln>
                <a:solidFill>
                  <a:schemeClr val="tx2"/>
                </a:solidFill>
                <a:effectLst/>
              </a:rPr>
              <a:t>Motivational TOOL #1</a:t>
            </a:r>
            <a:r>
              <a:rPr lang="en-US" sz="4800" b="1" spc="0" dirty="0" smtClean="0">
                <a:ln w="18415" cmpd="sng">
                  <a:noFill/>
                  <a:prstDash val="solid"/>
                </a:ln>
                <a:solidFill>
                  <a:schemeClr val="tx2"/>
                </a:solidFill>
                <a:effectLst>
                  <a:outerShdw blurRad="38100" dist="38100" dir="2700000" algn="tl">
                    <a:srgbClr val="000000">
                      <a:alpha val="43137"/>
                    </a:srgbClr>
                  </a:outerShdw>
                </a:effectLst>
              </a:rPr>
              <a:t/>
            </a:r>
            <a:br>
              <a:rPr lang="en-US" sz="4800" b="1" spc="0" dirty="0" smtClean="0">
                <a:ln w="18415" cmpd="sng">
                  <a:noFill/>
                  <a:prstDash val="solid"/>
                </a:ln>
                <a:solidFill>
                  <a:schemeClr val="tx2"/>
                </a:solidFill>
                <a:effectLst>
                  <a:outerShdw blurRad="38100" dist="38100" dir="2700000" algn="tl">
                    <a:srgbClr val="000000">
                      <a:alpha val="43137"/>
                    </a:srgbClr>
                  </a:outerShdw>
                </a:effectLst>
              </a:rPr>
            </a:br>
            <a:r>
              <a:rPr lang="en-US" sz="4800" i="1" cap="none" spc="0" dirty="0" smtClean="0">
                <a:ln w="18415" cmpd="sng">
                  <a:noFill/>
                  <a:prstDash val="solid"/>
                </a:ln>
                <a:solidFill>
                  <a:schemeClr val="tx2"/>
                </a:solidFill>
                <a:effectLst/>
              </a:rPr>
              <a:t>Let’s get practical.</a:t>
            </a:r>
            <a:r>
              <a:rPr lang="en-US" sz="4800" b="1" spc="0" dirty="0" smtClean="0">
                <a:ln w="18415" cmpd="sng">
                  <a:noFill/>
                  <a:prstDash val="solid"/>
                </a:ln>
                <a:solidFill>
                  <a:schemeClr val="tx2"/>
                </a:solidFill>
                <a:effectLst>
                  <a:outerShdw blurRad="38100" dist="38100" dir="2700000" algn="tl">
                    <a:srgbClr val="000000">
                      <a:alpha val="43137"/>
                    </a:srgbClr>
                  </a:outerShdw>
                </a:effectLst>
              </a:rPr>
              <a:t/>
            </a:r>
            <a:br>
              <a:rPr lang="en-US" sz="4800" b="1" spc="0" dirty="0" smtClean="0">
                <a:ln w="18415" cmpd="sng">
                  <a:noFill/>
                  <a:prstDash val="solid"/>
                </a:ln>
                <a:solidFill>
                  <a:schemeClr val="tx2"/>
                </a:solidFill>
                <a:effectLst>
                  <a:outerShdw blurRad="38100" dist="38100" dir="2700000" algn="tl">
                    <a:srgbClr val="000000">
                      <a:alpha val="43137"/>
                    </a:srgbClr>
                  </a:outerShdw>
                </a:effectLst>
              </a:rPr>
            </a:br>
            <a:endParaRPr lang="en-US" sz="4800" i="1" dirty="0"/>
          </a:p>
        </p:txBody>
      </p:sp>
      <p:sp>
        <p:nvSpPr>
          <p:cNvPr id="7" name="TextBox 6"/>
          <p:cNvSpPr txBox="1"/>
          <p:nvPr/>
        </p:nvSpPr>
        <p:spPr>
          <a:xfrm>
            <a:off x="1066800" y="6172200"/>
            <a:ext cx="7162800" cy="1908215"/>
          </a:xfrm>
          <a:prstGeom prst="rect">
            <a:avLst/>
          </a:prstGeom>
          <a:noFill/>
        </p:spPr>
        <p:txBody>
          <a:bodyPr wrap="square" rtlCol="0">
            <a:spAutoFit/>
          </a:bodyPr>
          <a:lstStyle/>
          <a:p>
            <a:pPr algn="ctr"/>
            <a:r>
              <a:rPr lang="en-US" sz="2400" dirty="0" smtClean="0">
                <a:solidFill>
                  <a:schemeClr val="tx2"/>
                </a:solidFill>
              </a:rPr>
              <a:t>Job Board in training area</a:t>
            </a:r>
          </a:p>
          <a:p>
            <a:pPr algn="ctr">
              <a:buFont typeface="Arial" pitchFamily="34" charset="0"/>
              <a:buChar char="•"/>
            </a:pPr>
            <a:endParaRPr lang="en-US" sz="5400" dirty="0" smtClean="0">
              <a:solidFill>
                <a:schemeClr val="tx2"/>
              </a:solidFill>
            </a:endParaRPr>
          </a:p>
          <a:p>
            <a:endParaRPr lang="en-US" sz="4000" dirty="0">
              <a:solidFill>
                <a:schemeClr val="tx2"/>
              </a:solidFill>
            </a:endParaRPr>
          </a:p>
        </p:txBody>
      </p:sp>
      <p:pic>
        <p:nvPicPr>
          <p:cNvPr id="4" name="Picture 3" descr="20141106_110841.jpg"/>
          <p:cNvPicPr>
            <a:picLocks noChangeAspect="1"/>
          </p:cNvPicPr>
          <p:nvPr/>
        </p:nvPicPr>
        <p:blipFill>
          <a:blip r:embed="rId3" cstate="print"/>
          <a:stretch>
            <a:fillRect/>
          </a:stretch>
        </p:blipFill>
        <p:spPr>
          <a:xfrm>
            <a:off x="1676400" y="1981200"/>
            <a:ext cx="5943600" cy="394741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ransition>
    <p:fade thruBlk="1"/>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57200" y="1676400"/>
            <a:ext cx="8001000" cy="2400657"/>
          </a:xfrm>
          <a:prstGeom prst="rect">
            <a:avLst/>
          </a:prstGeom>
          <a:noFill/>
        </p:spPr>
        <p:txBody>
          <a:bodyPr wrap="square" rtlCol="0">
            <a:spAutoFit/>
          </a:bodyPr>
          <a:lstStyle/>
          <a:p>
            <a:pPr algn="ctr"/>
            <a:r>
              <a:rPr lang="en-US" sz="2800" dirty="0" smtClean="0">
                <a:solidFill>
                  <a:schemeClr val="tx2"/>
                </a:solidFill>
              </a:rPr>
              <a:t>Example of a Decisional Balance Conversation</a:t>
            </a:r>
          </a:p>
          <a:p>
            <a:pPr algn="ctr"/>
            <a:r>
              <a:rPr lang="en-US" sz="2800" dirty="0" smtClean="0">
                <a:solidFill>
                  <a:schemeClr val="tx2"/>
                </a:solidFill>
              </a:rPr>
              <a:t>(</a:t>
            </a:r>
            <a:r>
              <a:rPr lang="en-US" sz="2800" i="1" dirty="0" smtClean="0">
                <a:solidFill>
                  <a:schemeClr val="tx2"/>
                </a:solidFill>
              </a:rPr>
              <a:t>Road to Success</a:t>
            </a:r>
            <a:r>
              <a:rPr lang="en-US" sz="2800" dirty="0" smtClean="0">
                <a:solidFill>
                  <a:schemeClr val="tx2"/>
                </a:solidFill>
              </a:rPr>
              <a:t>)</a:t>
            </a:r>
          </a:p>
          <a:p>
            <a:pPr algn="ctr">
              <a:buFont typeface="Arial" pitchFamily="34" charset="0"/>
              <a:buChar char="•"/>
            </a:pPr>
            <a:endParaRPr lang="en-US" sz="5400" dirty="0" smtClean="0">
              <a:solidFill>
                <a:schemeClr val="tx2"/>
              </a:solidFill>
            </a:endParaRPr>
          </a:p>
          <a:p>
            <a:endParaRPr lang="en-US" sz="4000" dirty="0">
              <a:solidFill>
                <a:schemeClr val="tx2"/>
              </a:solidFill>
            </a:endParaRPr>
          </a:p>
        </p:txBody>
      </p:sp>
      <p:sp>
        <p:nvSpPr>
          <p:cNvPr id="4" name="Title 3"/>
          <p:cNvSpPr>
            <a:spLocks noGrp="1"/>
          </p:cNvSpPr>
          <p:nvPr>
            <p:ph type="title"/>
          </p:nvPr>
        </p:nvSpPr>
        <p:spPr>
          <a:xfrm>
            <a:off x="304800" y="609600"/>
            <a:ext cx="8686800" cy="838200"/>
          </a:xfrm>
        </p:spPr>
        <p:txBody>
          <a:bodyPr>
            <a:normAutofit fontScale="90000"/>
          </a:bodyPr>
          <a:lstStyle/>
          <a:p>
            <a:pPr algn="ctr"/>
            <a:r>
              <a:rPr lang="en-US" sz="4400" b="1" dirty="0" smtClean="0">
                <a:ln w="18415" cmpd="sng">
                  <a:noFill/>
                  <a:prstDash val="solid"/>
                </a:ln>
                <a:effectLst/>
              </a:rPr>
              <a:t>Motivational TOOL #1</a:t>
            </a:r>
            <a:r>
              <a:rPr lang="en-US" sz="4000" b="1" dirty="0" smtClean="0">
                <a:ln w="18415" cmpd="sng">
                  <a:noFill/>
                  <a:prstDash val="solid"/>
                </a:ln>
                <a:effectLst>
                  <a:outerShdw blurRad="38100" dist="38100" dir="2700000" algn="tl">
                    <a:srgbClr val="000000">
                      <a:alpha val="43137"/>
                    </a:srgbClr>
                  </a:outerShdw>
                </a:effectLst>
              </a:rPr>
              <a:t/>
            </a:r>
            <a:br>
              <a:rPr lang="en-US" sz="4000" b="1" dirty="0" smtClean="0">
                <a:ln w="18415" cmpd="sng">
                  <a:noFill/>
                  <a:prstDash val="solid"/>
                </a:ln>
                <a:effectLst>
                  <a:outerShdw blurRad="38100" dist="38100" dir="2700000" algn="tl">
                    <a:srgbClr val="000000">
                      <a:alpha val="43137"/>
                    </a:srgbClr>
                  </a:outerShdw>
                </a:effectLst>
              </a:rPr>
            </a:br>
            <a:r>
              <a:rPr lang="en-US" sz="4000" i="1" cap="none" dirty="0" smtClean="0">
                <a:ln w="18415" cmpd="sng">
                  <a:noFill/>
                  <a:prstDash val="solid"/>
                </a:ln>
                <a:effectLst/>
              </a:rPr>
              <a:t>Let’s get practical.</a:t>
            </a:r>
            <a:endParaRPr lang="en-US" dirty="0"/>
          </a:p>
        </p:txBody>
      </p:sp>
      <p:sp>
        <p:nvSpPr>
          <p:cNvPr id="5" name="Rectangle 4"/>
          <p:cNvSpPr/>
          <p:nvPr/>
        </p:nvSpPr>
        <p:spPr>
          <a:xfrm>
            <a:off x="1981200" y="2971800"/>
            <a:ext cx="6477000" cy="335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8" name="Straight Connector 7"/>
          <p:cNvCxnSpPr>
            <a:stCxn id="5" idx="0"/>
            <a:endCxn id="5" idx="2"/>
          </p:cNvCxnSpPr>
          <p:nvPr/>
        </p:nvCxnSpPr>
        <p:spPr>
          <a:xfrm>
            <a:off x="5219700" y="2971800"/>
            <a:ext cx="0" cy="3352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a:stCxn id="5" idx="0"/>
            <a:endCxn id="5" idx="2"/>
          </p:cNvCxnSpPr>
          <p:nvPr/>
        </p:nvCxnSpPr>
        <p:spPr>
          <a:xfrm>
            <a:off x="5219700" y="2971800"/>
            <a:ext cx="0" cy="3352800"/>
          </a:xfrm>
          <a:prstGeom prst="line">
            <a:avLst/>
          </a:prstGeom>
        </p:spPr>
        <p:style>
          <a:lnRef idx="1">
            <a:schemeClr val="dk1"/>
          </a:lnRef>
          <a:fillRef idx="0">
            <a:schemeClr val="dk1"/>
          </a:fillRef>
          <a:effectRef idx="0">
            <a:schemeClr val="dk1"/>
          </a:effectRef>
          <a:fontRef idx="minor">
            <a:schemeClr val="tx1"/>
          </a:fontRef>
        </p:style>
      </p:cxnSp>
      <p:cxnSp>
        <p:nvCxnSpPr>
          <p:cNvPr id="12" name="Straight Connector 11"/>
          <p:cNvCxnSpPr>
            <a:stCxn id="5" idx="1"/>
            <a:endCxn id="5" idx="3"/>
          </p:cNvCxnSpPr>
          <p:nvPr/>
        </p:nvCxnSpPr>
        <p:spPr>
          <a:xfrm>
            <a:off x="1981200" y="4648200"/>
            <a:ext cx="6477000" cy="0"/>
          </a:xfrm>
          <a:prstGeom prst="line">
            <a:avLst/>
          </a:prstGeom>
        </p:spPr>
        <p:style>
          <a:lnRef idx="1">
            <a:schemeClr val="dk1"/>
          </a:lnRef>
          <a:fillRef idx="0">
            <a:schemeClr val="dk1"/>
          </a:fillRef>
          <a:effectRef idx="0">
            <a:schemeClr val="dk1"/>
          </a:effectRef>
          <a:fontRef idx="minor">
            <a:schemeClr val="tx1"/>
          </a:fontRef>
        </p:style>
      </p:cxnSp>
      <p:sp>
        <p:nvSpPr>
          <p:cNvPr id="13" name="TextBox 12"/>
          <p:cNvSpPr txBox="1"/>
          <p:nvPr/>
        </p:nvSpPr>
        <p:spPr>
          <a:xfrm>
            <a:off x="228600" y="3505200"/>
            <a:ext cx="1371600" cy="646331"/>
          </a:xfrm>
          <a:prstGeom prst="rect">
            <a:avLst/>
          </a:prstGeom>
          <a:noFill/>
        </p:spPr>
        <p:txBody>
          <a:bodyPr wrap="square" rtlCol="0">
            <a:spAutoFit/>
          </a:bodyPr>
          <a:lstStyle/>
          <a:p>
            <a:pPr algn="ctr"/>
            <a:r>
              <a:rPr lang="en-US" b="1" dirty="0" smtClean="0"/>
              <a:t>HAVING A JOB</a:t>
            </a:r>
            <a:endParaRPr lang="en-US" b="1" dirty="0"/>
          </a:p>
        </p:txBody>
      </p:sp>
      <p:sp>
        <p:nvSpPr>
          <p:cNvPr id="21" name="TextBox 20"/>
          <p:cNvSpPr txBox="1"/>
          <p:nvPr/>
        </p:nvSpPr>
        <p:spPr>
          <a:xfrm>
            <a:off x="152400" y="4953000"/>
            <a:ext cx="1524000" cy="923330"/>
          </a:xfrm>
          <a:prstGeom prst="rect">
            <a:avLst/>
          </a:prstGeom>
          <a:noFill/>
        </p:spPr>
        <p:txBody>
          <a:bodyPr wrap="square" rtlCol="0">
            <a:spAutoFit/>
          </a:bodyPr>
          <a:lstStyle/>
          <a:p>
            <a:pPr algn="ctr"/>
            <a:r>
              <a:rPr lang="en-US" b="1" dirty="0" smtClean="0"/>
              <a:t>NOT HAVING A JOB</a:t>
            </a:r>
            <a:endParaRPr lang="en-US" b="1" dirty="0"/>
          </a:p>
        </p:txBody>
      </p:sp>
      <p:sp>
        <p:nvSpPr>
          <p:cNvPr id="22" name="TextBox 21"/>
          <p:cNvSpPr txBox="1"/>
          <p:nvPr/>
        </p:nvSpPr>
        <p:spPr>
          <a:xfrm>
            <a:off x="2819400" y="2590800"/>
            <a:ext cx="5410200" cy="369332"/>
          </a:xfrm>
          <a:prstGeom prst="rect">
            <a:avLst/>
          </a:prstGeom>
          <a:noFill/>
        </p:spPr>
        <p:txBody>
          <a:bodyPr wrap="square" rtlCol="0">
            <a:spAutoFit/>
          </a:bodyPr>
          <a:lstStyle/>
          <a:p>
            <a:r>
              <a:rPr lang="en-US" b="1" dirty="0" smtClean="0"/>
              <a:t>      PROS		                  CONS</a:t>
            </a:r>
            <a:r>
              <a:rPr lang="en-US" dirty="0" smtClean="0"/>
              <a:t>	</a:t>
            </a:r>
            <a:endParaRPr lang="en-US" dirty="0"/>
          </a:p>
        </p:txBody>
      </p:sp>
    </p:spTree>
  </p:cSld>
  <p:clrMapOvr>
    <a:masterClrMapping/>
  </p:clrMapOvr>
  <p:transition>
    <p:fade thruBlk="1"/>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381000"/>
            <a:ext cx="8305800" cy="1295400"/>
          </a:xfrm>
        </p:spPr>
        <p:txBody>
          <a:bodyPr>
            <a:normAutofit fontScale="90000"/>
          </a:bodyPr>
          <a:lstStyle/>
          <a:p>
            <a:pPr algn="ctr"/>
            <a:r>
              <a:rPr lang="en-US" sz="4400" b="1" spc="0" dirty="0" smtClean="0">
                <a:ln w="18415" cmpd="sng">
                  <a:noFill/>
                  <a:prstDash val="solid"/>
                </a:ln>
                <a:effectLst/>
              </a:rPr>
              <a:t>Motivational TOOL #1</a:t>
            </a:r>
            <a:r>
              <a:rPr lang="en-US" sz="4800" b="1" spc="0" dirty="0" smtClean="0">
                <a:ln w="18415" cmpd="sng">
                  <a:noFill/>
                  <a:prstDash val="solid"/>
                </a:ln>
                <a:solidFill>
                  <a:schemeClr val="tx2"/>
                </a:solidFill>
                <a:effectLst>
                  <a:outerShdw blurRad="38100" dist="38100" dir="2700000" algn="tl">
                    <a:srgbClr val="000000">
                      <a:alpha val="43137"/>
                    </a:srgbClr>
                  </a:outerShdw>
                </a:effectLst>
              </a:rPr>
              <a:t/>
            </a:r>
            <a:br>
              <a:rPr lang="en-US" sz="4800" b="1" spc="0" dirty="0" smtClean="0">
                <a:ln w="18415" cmpd="sng">
                  <a:noFill/>
                  <a:prstDash val="solid"/>
                </a:ln>
                <a:solidFill>
                  <a:schemeClr val="tx2"/>
                </a:solidFill>
                <a:effectLst>
                  <a:outerShdw blurRad="38100" dist="38100" dir="2700000" algn="tl">
                    <a:srgbClr val="000000">
                      <a:alpha val="43137"/>
                    </a:srgbClr>
                  </a:outerShdw>
                </a:effectLst>
              </a:rPr>
            </a:br>
            <a:r>
              <a:rPr lang="en-US" sz="4800" i="1" cap="none" dirty="0" smtClean="0">
                <a:ln w="18415" cmpd="sng">
                  <a:noFill/>
                  <a:prstDash val="solid"/>
                </a:ln>
                <a:effectLst/>
              </a:rPr>
              <a:t>Group Brainstorm</a:t>
            </a:r>
            <a:endParaRPr lang="en-US" sz="4800" i="1" cap="none" dirty="0">
              <a:effectLst/>
            </a:endParaRPr>
          </a:p>
        </p:txBody>
      </p:sp>
      <p:sp>
        <p:nvSpPr>
          <p:cNvPr id="7" name="TextBox 6"/>
          <p:cNvSpPr txBox="1"/>
          <p:nvPr/>
        </p:nvSpPr>
        <p:spPr>
          <a:xfrm>
            <a:off x="1066800" y="1905000"/>
            <a:ext cx="7162800" cy="5970865"/>
          </a:xfrm>
          <a:prstGeom prst="rect">
            <a:avLst/>
          </a:prstGeom>
          <a:noFill/>
        </p:spPr>
        <p:txBody>
          <a:bodyPr wrap="square" rtlCol="0">
            <a:spAutoFit/>
          </a:bodyPr>
          <a:lstStyle/>
          <a:p>
            <a:pPr>
              <a:buFont typeface="Arial" pitchFamily="34" charset="0"/>
              <a:buChar char="•"/>
            </a:pPr>
            <a:r>
              <a:rPr lang="en-US" sz="3200" i="1" dirty="0" smtClean="0">
                <a:solidFill>
                  <a:schemeClr val="tx2"/>
                </a:solidFill>
              </a:rPr>
              <a:t> </a:t>
            </a:r>
            <a:r>
              <a:rPr lang="en-US" sz="3200" dirty="0" smtClean="0">
                <a:solidFill>
                  <a:schemeClr val="tx2"/>
                </a:solidFill>
              </a:rPr>
              <a:t>How do you present choices in your interactions with clients now?</a:t>
            </a:r>
          </a:p>
          <a:p>
            <a:pPr>
              <a:buFont typeface="Arial" pitchFamily="34" charset="0"/>
              <a:buChar char="•"/>
            </a:pPr>
            <a:endParaRPr lang="en-US" sz="3200" dirty="0">
              <a:solidFill>
                <a:schemeClr val="tx2"/>
              </a:solidFill>
            </a:endParaRPr>
          </a:p>
          <a:p>
            <a:pPr>
              <a:buFont typeface="Arial" pitchFamily="34" charset="0"/>
              <a:buChar char="•"/>
            </a:pPr>
            <a:r>
              <a:rPr lang="en-US" sz="3200" dirty="0" smtClean="0">
                <a:solidFill>
                  <a:schemeClr val="tx2"/>
                </a:solidFill>
              </a:rPr>
              <a:t> What are some other ways you can incorporate choice as a motivational strategy at your agency?</a:t>
            </a:r>
          </a:p>
          <a:p>
            <a:pPr>
              <a:buFont typeface="Arial" pitchFamily="34" charset="0"/>
              <a:buChar char="•"/>
            </a:pPr>
            <a:endParaRPr lang="en-US" sz="3200" i="1" dirty="0">
              <a:solidFill>
                <a:schemeClr val="tx2"/>
              </a:solidFill>
            </a:endParaRPr>
          </a:p>
          <a:p>
            <a:pPr>
              <a:buFont typeface="Arial" pitchFamily="34" charset="0"/>
              <a:buChar char="•"/>
            </a:pPr>
            <a:r>
              <a:rPr lang="en-US" sz="3200" i="1" dirty="0">
                <a:solidFill>
                  <a:schemeClr val="tx2"/>
                </a:solidFill>
              </a:rPr>
              <a:t> </a:t>
            </a:r>
            <a:r>
              <a:rPr lang="en-US" sz="3200" dirty="0" smtClean="0">
                <a:solidFill>
                  <a:schemeClr val="tx2"/>
                </a:solidFill>
              </a:rPr>
              <a:t>Do you foresee any problems  with providing choices?</a:t>
            </a:r>
            <a:endParaRPr lang="en-US" sz="3200" i="1" dirty="0" smtClean="0">
              <a:solidFill>
                <a:schemeClr val="tx2"/>
              </a:solidFill>
            </a:endParaRPr>
          </a:p>
          <a:p>
            <a:pPr algn="ctr">
              <a:buFont typeface="Arial" pitchFamily="34" charset="0"/>
              <a:buChar char="•"/>
            </a:pPr>
            <a:endParaRPr lang="en-US" sz="5400" dirty="0" smtClean="0">
              <a:solidFill>
                <a:schemeClr val="tx2"/>
              </a:solidFill>
            </a:endParaRPr>
          </a:p>
          <a:p>
            <a:endParaRPr lang="en-US" sz="4000" dirty="0">
              <a:solidFill>
                <a:schemeClr val="tx2"/>
              </a:solidFill>
            </a:endParaRPr>
          </a:p>
        </p:txBody>
      </p:sp>
    </p:spTree>
  </p:cSld>
  <p:clrMapOvr>
    <a:masterClrMapping/>
  </p:clrMapOvr>
  <p:transition>
    <p:fade thruBlk="1"/>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76200"/>
            <a:ext cx="8305800" cy="1295400"/>
          </a:xfrm>
        </p:spPr>
        <p:txBody>
          <a:bodyPr>
            <a:normAutofit/>
          </a:bodyPr>
          <a:lstStyle/>
          <a:p>
            <a:pPr algn="ctr"/>
            <a:r>
              <a:rPr lang="en-US" sz="4000" b="1" spc="0" dirty="0" smtClean="0">
                <a:ln w="18415" cmpd="sng">
                  <a:noFill/>
                  <a:prstDash val="solid"/>
                </a:ln>
                <a:solidFill>
                  <a:schemeClr val="tx2"/>
                </a:solidFill>
                <a:effectLst/>
              </a:rPr>
              <a:t>Motivational TOOL #2</a:t>
            </a:r>
            <a:endParaRPr lang="en-US" sz="4000" i="1" dirty="0">
              <a:effectLst/>
            </a:endParaRPr>
          </a:p>
        </p:txBody>
      </p:sp>
      <p:sp>
        <p:nvSpPr>
          <p:cNvPr id="7" name="TextBox 6"/>
          <p:cNvSpPr txBox="1"/>
          <p:nvPr/>
        </p:nvSpPr>
        <p:spPr>
          <a:xfrm>
            <a:off x="914400" y="1371600"/>
            <a:ext cx="7467600" cy="1538883"/>
          </a:xfrm>
          <a:prstGeom prst="rect">
            <a:avLst/>
          </a:prstGeom>
          <a:noFill/>
        </p:spPr>
        <p:txBody>
          <a:bodyPr wrap="square" rtlCol="0">
            <a:spAutoFit/>
          </a:bodyPr>
          <a:lstStyle/>
          <a:p>
            <a:pPr algn="ctr"/>
            <a:r>
              <a:rPr lang="en-US" sz="5400" b="1" dirty="0" smtClean="0">
                <a:solidFill>
                  <a:schemeClr val="tx2"/>
                </a:solidFill>
              </a:rPr>
              <a:t>Offer varied experiences.</a:t>
            </a:r>
          </a:p>
          <a:p>
            <a:endParaRPr lang="en-US" sz="4000" dirty="0">
              <a:solidFill>
                <a:schemeClr val="tx2"/>
              </a:solidFill>
            </a:endParaRPr>
          </a:p>
        </p:txBody>
      </p:sp>
      <p:pic>
        <p:nvPicPr>
          <p:cNvPr id="60418" name="Picture 2" descr="http://www.northerntool.com/images/product/2000x2000/174/17417_2000x2000.jpg"/>
          <p:cNvPicPr>
            <a:picLocks noChangeAspect="1" noChangeArrowheads="1"/>
          </p:cNvPicPr>
          <p:nvPr/>
        </p:nvPicPr>
        <p:blipFill>
          <a:blip r:embed="rId3" cstate="print"/>
          <a:srcRect/>
          <a:stretch>
            <a:fillRect/>
          </a:stretch>
        </p:blipFill>
        <p:spPr bwMode="auto">
          <a:xfrm>
            <a:off x="2743200" y="2667000"/>
            <a:ext cx="3657600" cy="3657600"/>
          </a:xfrm>
          <a:prstGeom prst="rect">
            <a:avLst/>
          </a:prstGeom>
          <a:noFill/>
          <a:ln>
            <a:solidFill>
              <a:schemeClr val="accent1"/>
            </a:solidFill>
          </a:ln>
        </p:spPr>
      </p:pic>
    </p:spTree>
  </p:cSld>
  <p:clrMapOvr>
    <a:masterClrMapping/>
  </p:clrMapOvr>
  <p:transition>
    <p:fade thruBlk="1"/>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381000"/>
            <a:ext cx="8305800" cy="1295400"/>
          </a:xfrm>
        </p:spPr>
        <p:txBody>
          <a:bodyPr>
            <a:normAutofit fontScale="90000"/>
          </a:bodyPr>
          <a:lstStyle/>
          <a:p>
            <a:pPr algn="ctr"/>
            <a:r>
              <a:rPr lang="en-US" sz="4400" b="1" spc="0" dirty="0" smtClean="0">
                <a:ln w="18415" cmpd="sng">
                  <a:noFill/>
                  <a:prstDash val="solid"/>
                </a:ln>
                <a:solidFill>
                  <a:schemeClr val="tx2"/>
                </a:solidFill>
                <a:effectLst/>
              </a:rPr>
              <a:t>Motivational tool #2</a:t>
            </a:r>
            <a:r>
              <a:rPr lang="en-US" sz="4800" b="1" spc="0" dirty="0" smtClean="0">
                <a:ln w="18415" cmpd="sng">
                  <a:noFill/>
                  <a:prstDash val="solid"/>
                </a:ln>
                <a:solidFill>
                  <a:schemeClr val="tx2"/>
                </a:solidFill>
                <a:effectLst>
                  <a:outerShdw blurRad="38100" dist="38100" dir="2700000" algn="tl">
                    <a:srgbClr val="000000">
                      <a:alpha val="43137"/>
                    </a:srgbClr>
                  </a:outerShdw>
                </a:effectLst>
              </a:rPr>
              <a:t/>
            </a:r>
            <a:br>
              <a:rPr lang="en-US" sz="4800" b="1" spc="0" dirty="0" smtClean="0">
                <a:ln w="18415" cmpd="sng">
                  <a:noFill/>
                  <a:prstDash val="solid"/>
                </a:ln>
                <a:solidFill>
                  <a:schemeClr val="tx2"/>
                </a:solidFill>
                <a:effectLst>
                  <a:outerShdw blurRad="38100" dist="38100" dir="2700000" algn="tl">
                    <a:srgbClr val="000000">
                      <a:alpha val="43137"/>
                    </a:srgbClr>
                  </a:outerShdw>
                </a:effectLst>
              </a:rPr>
            </a:br>
            <a:r>
              <a:rPr lang="en-US" sz="4800" i="1" cap="none" spc="0" dirty="0" smtClean="0">
                <a:ln w="18415" cmpd="sng">
                  <a:noFill/>
                  <a:prstDash val="solid"/>
                </a:ln>
                <a:solidFill>
                  <a:schemeClr val="tx2"/>
                </a:solidFill>
                <a:effectLst/>
              </a:rPr>
              <a:t>Offer varied experiences.</a:t>
            </a:r>
            <a:endParaRPr lang="en-US" sz="4800" i="1" cap="none" dirty="0">
              <a:effectLst/>
            </a:endParaRPr>
          </a:p>
        </p:txBody>
      </p:sp>
      <p:sp>
        <p:nvSpPr>
          <p:cNvPr id="7" name="TextBox 6"/>
          <p:cNvSpPr txBox="1"/>
          <p:nvPr/>
        </p:nvSpPr>
        <p:spPr>
          <a:xfrm>
            <a:off x="1066800" y="1828800"/>
            <a:ext cx="7620000" cy="6463308"/>
          </a:xfrm>
          <a:prstGeom prst="rect">
            <a:avLst/>
          </a:prstGeom>
          <a:noFill/>
        </p:spPr>
        <p:txBody>
          <a:bodyPr wrap="square" rtlCol="0">
            <a:spAutoFit/>
          </a:bodyPr>
          <a:lstStyle/>
          <a:p>
            <a:r>
              <a:rPr lang="en-US" sz="3200" dirty="0" err="1" smtClean="0">
                <a:solidFill>
                  <a:schemeClr val="tx2"/>
                </a:solidFill>
              </a:rPr>
              <a:t>Grasha’s</a:t>
            </a:r>
            <a:r>
              <a:rPr lang="en-US" sz="3200" dirty="0" smtClean="0">
                <a:solidFill>
                  <a:schemeClr val="tx2"/>
                </a:solidFill>
              </a:rPr>
              <a:t> teaching styles:</a:t>
            </a:r>
          </a:p>
          <a:p>
            <a:pPr lvl="1">
              <a:buFont typeface="Arial" pitchFamily="34" charset="0"/>
              <a:buChar char="•"/>
            </a:pPr>
            <a:r>
              <a:rPr lang="en-US" sz="3200" dirty="0" smtClean="0">
                <a:solidFill>
                  <a:schemeClr val="tx2"/>
                </a:solidFill>
              </a:rPr>
              <a:t> </a:t>
            </a:r>
            <a:r>
              <a:rPr lang="en-US" sz="3200" b="1" u="sng" dirty="0" smtClean="0">
                <a:solidFill>
                  <a:schemeClr val="tx2"/>
                </a:solidFill>
              </a:rPr>
              <a:t>Lecturer: </a:t>
            </a:r>
            <a:r>
              <a:rPr lang="en-US" sz="3200" dirty="0" smtClean="0">
                <a:solidFill>
                  <a:schemeClr val="tx2"/>
                </a:solidFill>
              </a:rPr>
              <a:t>Content-heavy discussions, memorization</a:t>
            </a:r>
          </a:p>
          <a:p>
            <a:pPr lvl="1">
              <a:buFont typeface="Arial" pitchFamily="34" charset="0"/>
              <a:buChar char="•"/>
            </a:pPr>
            <a:r>
              <a:rPr lang="en-US" sz="3200" dirty="0">
                <a:solidFill>
                  <a:schemeClr val="tx2"/>
                </a:solidFill>
              </a:rPr>
              <a:t> </a:t>
            </a:r>
            <a:r>
              <a:rPr lang="en-US" sz="3200" b="1" u="sng" dirty="0" smtClean="0">
                <a:solidFill>
                  <a:schemeClr val="tx2"/>
                </a:solidFill>
              </a:rPr>
              <a:t>Demonstrator: </a:t>
            </a:r>
            <a:r>
              <a:rPr lang="en-US" sz="3200" dirty="0" smtClean="0">
                <a:solidFill>
                  <a:schemeClr val="tx2"/>
                </a:solidFill>
              </a:rPr>
              <a:t>Modeling, videos, instructor performance</a:t>
            </a:r>
          </a:p>
          <a:p>
            <a:pPr lvl="1">
              <a:buFont typeface="Arial" pitchFamily="34" charset="0"/>
              <a:buChar char="•"/>
            </a:pPr>
            <a:r>
              <a:rPr lang="en-US" sz="3200" dirty="0" smtClean="0">
                <a:solidFill>
                  <a:schemeClr val="tx2"/>
                </a:solidFill>
              </a:rPr>
              <a:t> </a:t>
            </a:r>
            <a:r>
              <a:rPr lang="en-US" sz="3200" b="1" u="sng" dirty="0" smtClean="0">
                <a:solidFill>
                  <a:schemeClr val="tx2"/>
                </a:solidFill>
              </a:rPr>
              <a:t>Facilitator: </a:t>
            </a:r>
            <a:r>
              <a:rPr lang="en-US" sz="3200" dirty="0" smtClean="0">
                <a:solidFill>
                  <a:schemeClr val="tx2"/>
                </a:solidFill>
              </a:rPr>
              <a:t>Case studies, role plays, groups and paired activities</a:t>
            </a:r>
          </a:p>
          <a:p>
            <a:pPr lvl="1">
              <a:buFont typeface="Arial" pitchFamily="34" charset="0"/>
              <a:buChar char="•"/>
            </a:pPr>
            <a:r>
              <a:rPr lang="en-US" sz="3200" dirty="0">
                <a:solidFill>
                  <a:schemeClr val="tx2"/>
                </a:solidFill>
              </a:rPr>
              <a:t> </a:t>
            </a:r>
            <a:r>
              <a:rPr lang="en-US" sz="3200" b="1" u="sng" dirty="0" smtClean="0">
                <a:solidFill>
                  <a:schemeClr val="tx2"/>
                </a:solidFill>
              </a:rPr>
              <a:t>Delegator: </a:t>
            </a:r>
            <a:r>
              <a:rPr lang="en-US" sz="3200" dirty="0" smtClean="0">
                <a:solidFill>
                  <a:schemeClr val="tx2"/>
                </a:solidFill>
              </a:rPr>
              <a:t>Learning contracts, small group work, independent studies</a:t>
            </a:r>
          </a:p>
          <a:p>
            <a:endParaRPr lang="en-US" sz="3200" dirty="0" smtClean="0">
              <a:solidFill>
                <a:schemeClr val="tx2"/>
              </a:solidFill>
            </a:endParaRPr>
          </a:p>
          <a:p>
            <a:pPr algn="ctr">
              <a:buFont typeface="Arial" pitchFamily="34" charset="0"/>
              <a:buChar char="•"/>
            </a:pPr>
            <a:endParaRPr lang="en-US" sz="5400" dirty="0" smtClean="0">
              <a:solidFill>
                <a:schemeClr val="tx2"/>
              </a:solidFill>
            </a:endParaRPr>
          </a:p>
          <a:p>
            <a:endParaRPr lang="en-US" sz="4000" dirty="0">
              <a:solidFill>
                <a:schemeClr val="tx2"/>
              </a:solidFill>
            </a:endParaRPr>
          </a:p>
        </p:txBody>
      </p:sp>
    </p:spTree>
  </p:cSld>
  <p:clrMapOvr>
    <a:masterClrMapping/>
  </p:clrMapOvr>
  <p:transition>
    <p:fade thruBlk="1"/>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381000"/>
            <a:ext cx="8305800" cy="1295400"/>
          </a:xfrm>
        </p:spPr>
        <p:txBody>
          <a:bodyPr>
            <a:normAutofit fontScale="90000"/>
          </a:bodyPr>
          <a:lstStyle/>
          <a:p>
            <a:pPr algn="ctr"/>
            <a:r>
              <a:rPr lang="en-US" sz="4400" b="1" spc="0" dirty="0" smtClean="0">
                <a:ln w="18415" cmpd="sng">
                  <a:noFill/>
                  <a:prstDash val="solid"/>
                </a:ln>
                <a:solidFill>
                  <a:schemeClr val="tx2"/>
                </a:solidFill>
                <a:effectLst/>
              </a:rPr>
              <a:t>Motivational tool #2</a:t>
            </a:r>
            <a:r>
              <a:rPr lang="en-US" sz="4800" b="1" spc="0" dirty="0" smtClean="0">
                <a:ln w="18415" cmpd="sng">
                  <a:noFill/>
                  <a:prstDash val="solid"/>
                </a:ln>
                <a:solidFill>
                  <a:schemeClr val="tx2"/>
                </a:solidFill>
                <a:effectLst>
                  <a:outerShdw blurRad="38100" dist="38100" dir="2700000" algn="tl">
                    <a:srgbClr val="000000">
                      <a:alpha val="43137"/>
                    </a:srgbClr>
                  </a:outerShdw>
                </a:effectLst>
              </a:rPr>
              <a:t/>
            </a:r>
            <a:br>
              <a:rPr lang="en-US" sz="4800" b="1" spc="0" dirty="0" smtClean="0">
                <a:ln w="18415" cmpd="sng">
                  <a:noFill/>
                  <a:prstDash val="solid"/>
                </a:ln>
                <a:solidFill>
                  <a:schemeClr val="tx2"/>
                </a:solidFill>
                <a:effectLst>
                  <a:outerShdw blurRad="38100" dist="38100" dir="2700000" algn="tl">
                    <a:srgbClr val="000000">
                      <a:alpha val="43137"/>
                    </a:srgbClr>
                  </a:outerShdw>
                </a:effectLst>
              </a:rPr>
            </a:br>
            <a:r>
              <a:rPr lang="en-US" sz="4800" i="1" cap="none" spc="0" dirty="0" smtClean="0">
                <a:ln w="18415" cmpd="sng">
                  <a:noFill/>
                  <a:prstDash val="solid"/>
                </a:ln>
                <a:solidFill>
                  <a:schemeClr val="tx2"/>
                </a:solidFill>
                <a:effectLst/>
              </a:rPr>
              <a:t>Let’s get practical.</a:t>
            </a:r>
            <a:endParaRPr lang="en-US" sz="4800" i="1" cap="none" dirty="0">
              <a:effectLst/>
            </a:endParaRPr>
          </a:p>
        </p:txBody>
      </p:sp>
      <p:sp>
        <p:nvSpPr>
          <p:cNvPr id="7" name="TextBox 6"/>
          <p:cNvSpPr txBox="1"/>
          <p:nvPr/>
        </p:nvSpPr>
        <p:spPr>
          <a:xfrm>
            <a:off x="1066800" y="1828800"/>
            <a:ext cx="7620000" cy="5970865"/>
          </a:xfrm>
          <a:prstGeom prst="rect">
            <a:avLst/>
          </a:prstGeom>
          <a:noFill/>
        </p:spPr>
        <p:txBody>
          <a:bodyPr wrap="square" rtlCol="0">
            <a:spAutoFit/>
          </a:bodyPr>
          <a:lstStyle/>
          <a:p>
            <a:pPr>
              <a:buFont typeface="Arial" pitchFamily="34" charset="0"/>
              <a:buChar char="•"/>
            </a:pPr>
            <a:r>
              <a:rPr lang="en-US" sz="3200" dirty="0" smtClean="0">
                <a:solidFill>
                  <a:schemeClr val="tx2"/>
                </a:solidFill>
              </a:rPr>
              <a:t> Higher online learning modules</a:t>
            </a:r>
          </a:p>
          <a:p>
            <a:pPr>
              <a:buFont typeface="Arial" pitchFamily="34" charset="0"/>
              <a:buChar char="•"/>
            </a:pPr>
            <a:endParaRPr lang="en-US" sz="3200" dirty="0" smtClean="0">
              <a:solidFill>
                <a:schemeClr val="tx2"/>
              </a:solidFill>
            </a:endParaRPr>
          </a:p>
          <a:p>
            <a:pPr>
              <a:buFont typeface="Arial" pitchFamily="34" charset="0"/>
              <a:buChar char="•"/>
            </a:pPr>
            <a:r>
              <a:rPr lang="en-US" sz="3200" dirty="0" smtClean="0">
                <a:solidFill>
                  <a:schemeClr val="tx2"/>
                </a:solidFill>
              </a:rPr>
              <a:t> Field trips</a:t>
            </a:r>
          </a:p>
          <a:p>
            <a:pPr>
              <a:buFont typeface="Arial" pitchFamily="34" charset="0"/>
              <a:buChar char="•"/>
            </a:pPr>
            <a:endParaRPr lang="en-US" sz="3200" dirty="0" smtClean="0">
              <a:solidFill>
                <a:schemeClr val="tx2"/>
              </a:solidFill>
            </a:endParaRPr>
          </a:p>
          <a:p>
            <a:pPr>
              <a:buFont typeface="Arial" pitchFamily="34" charset="0"/>
              <a:buChar char="•"/>
            </a:pPr>
            <a:r>
              <a:rPr lang="en-US" sz="3200" dirty="0" smtClean="0">
                <a:solidFill>
                  <a:schemeClr val="tx2"/>
                </a:solidFill>
              </a:rPr>
              <a:t> Guest speakers: previous participants, local employers</a:t>
            </a:r>
          </a:p>
          <a:p>
            <a:endParaRPr lang="en-US" sz="3200" dirty="0" smtClean="0">
              <a:solidFill>
                <a:schemeClr val="tx2"/>
              </a:solidFill>
            </a:endParaRPr>
          </a:p>
          <a:p>
            <a:endParaRPr lang="en-US" sz="3200" dirty="0" smtClean="0">
              <a:solidFill>
                <a:schemeClr val="tx2"/>
              </a:solidFill>
            </a:endParaRPr>
          </a:p>
          <a:p>
            <a:endParaRPr lang="en-US" sz="3200" dirty="0" smtClean="0">
              <a:solidFill>
                <a:schemeClr val="tx2"/>
              </a:solidFill>
            </a:endParaRPr>
          </a:p>
          <a:p>
            <a:pPr algn="ctr">
              <a:buFont typeface="Arial" pitchFamily="34" charset="0"/>
              <a:buChar char="•"/>
            </a:pPr>
            <a:endParaRPr lang="en-US" sz="5400" dirty="0" smtClean="0">
              <a:solidFill>
                <a:schemeClr val="tx2"/>
              </a:solidFill>
            </a:endParaRPr>
          </a:p>
          <a:p>
            <a:endParaRPr lang="en-US" sz="4000" dirty="0">
              <a:solidFill>
                <a:schemeClr val="tx2"/>
              </a:solidFill>
            </a:endParaRPr>
          </a:p>
        </p:txBody>
      </p:sp>
    </p:spTree>
  </p:cSld>
  <p:clrMapOvr>
    <a:masterClrMapping/>
  </p:clrMapOvr>
  <p:transition>
    <p:fade thruBlk="1"/>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381000"/>
            <a:ext cx="8305800" cy="1295400"/>
          </a:xfrm>
        </p:spPr>
        <p:txBody>
          <a:bodyPr>
            <a:normAutofit fontScale="90000"/>
          </a:bodyPr>
          <a:lstStyle/>
          <a:p>
            <a:pPr algn="ctr"/>
            <a:r>
              <a:rPr lang="en-US" sz="4400" b="1" spc="0" dirty="0" smtClean="0">
                <a:ln w="18415" cmpd="sng">
                  <a:noFill/>
                  <a:prstDash val="solid"/>
                </a:ln>
                <a:solidFill>
                  <a:schemeClr val="tx2"/>
                </a:solidFill>
                <a:effectLst/>
              </a:rPr>
              <a:t>Motivational tool #2</a:t>
            </a:r>
            <a:r>
              <a:rPr lang="en-US" sz="4800" b="1" spc="0" dirty="0" smtClean="0">
                <a:ln w="18415" cmpd="sng">
                  <a:noFill/>
                  <a:prstDash val="solid"/>
                </a:ln>
                <a:solidFill>
                  <a:schemeClr val="tx2"/>
                </a:solidFill>
                <a:effectLst>
                  <a:outerShdw blurRad="38100" dist="38100" dir="2700000" algn="tl">
                    <a:srgbClr val="000000">
                      <a:alpha val="43137"/>
                    </a:srgbClr>
                  </a:outerShdw>
                </a:effectLst>
              </a:rPr>
              <a:t/>
            </a:r>
            <a:br>
              <a:rPr lang="en-US" sz="4800" b="1" spc="0" dirty="0" smtClean="0">
                <a:ln w="18415" cmpd="sng">
                  <a:noFill/>
                  <a:prstDash val="solid"/>
                </a:ln>
                <a:solidFill>
                  <a:schemeClr val="tx2"/>
                </a:solidFill>
                <a:effectLst>
                  <a:outerShdw blurRad="38100" dist="38100" dir="2700000" algn="tl">
                    <a:srgbClr val="000000">
                      <a:alpha val="43137"/>
                    </a:srgbClr>
                  </a:outerShdw>
                </a:effectLst>
              </a:rPr>
            </a:br>
            <a:r>
              <a:rPr lang="en-US" sz="4800" i="1" cap="none" spc="0" dirty="0" smtClean="0">
                <a:ln w="18415" cmpd="sng">
                  <a:noFill/>
                  <a:prstDash val="solid"/>
                </a:ln>
                <a:solidFill>
                  <a:schemeClr val="tx2"/>
                </a:solidFill>
                <a:effectLst/>
              </a:rPr>
              <a:t>Group Brainstorm</a:t>
            </a:r>
            <a:endParaRPr lang="en-US" sz="4800" i="1" cap="none" dirty="0">
              <a:effectLst/>
            </a:endParaRPr>
          </a:p>
        </p:txBody>
      </p:sp>
      <p:sp>
        <p:nvSpPr>
          <p:cNvPr id="7" name="TextBox 6"/>
          <p:cNvSpPr txBox="1"/>
          <p:nvPr/>
        </p:nvSpPr>
        <p:spPr>
          <a:xfrm>
            <a:off x="1066800" y="1905000"/>
            <a:ext cx="7162800" cy="4001095"/>
          </a:xfrm>
          <a:prstGeom prst="rect">
            <a:avLst/>
          </a:prstGeom>
          <a:noFill/>
        </p:spPr>
        <p:txBody>
          <a:bodyPr wrap="square" rtlCol="0">
            <a:spAutoFit/>
          </a:bodyPr>
          <a:lstStyle/>
          <a:p>
            <a:pPr>
              <a:buFont typeface="Arial" pitchFamily="34" charset="0"/>
              <a:buChar char="•"/>
            </a:pPr>
            <a:r>
              <a:rPr lang="en-US" sz="3200" i="1" dirty="0" smtClean="0">
                <a:solidFill>
                  <a:schemeClr val="tx2"/>
                </a:solidFill>
              </a:rPr>
              <a:t> </a:t>
            </a:r>
            <a:r>
              <a:rPr lang="en-US" sz="3200" dirty="0" smtClean="0">
                <a:solidFill>
                  <a:schemeClr val="tx2"/>
                </a:solidFill>
              </a:rPr>
              <a:t>Which of </a:t>
            </a:r>
            <a:r>
              <a:rPr lang="en-US" sz="3200" dirty="0" err="1" smtClean="0">
                <a:solidFill>
                  <a:schemeClr val="tx2"/>
                </a:solidFill>
              </a:rPr>
              <a:t>Grasha’s</a:t>
            </a:r>
            <a:r>
              <a:rPr lang="en-US" sz="3200" dirty="0" smtClean="0">
                <a:solidFill>
                  <a:schemeClr val="tx2"/>
                </a:solidFill>
              </a:rPr>
              <a:t> styles do you use most often?</a:t>
            </a:r>
          </a:p>
          <a:p>
            <a:pPr>
              <a:buFont typeface="Arial" pitchFamily="34" charset="0"/>
              <a:buChar char="•"/>
            </a:pPr>
            <a:endParaRPr lang="en-US" sz="3200" i="1" dirty="0">
              <a:solidFill>
                <a:schemeClr val="tx2"/>
              </a:solidFill>
            </a:endParaRPr>
          </a:p>
          <a:p>
            <a:pPr>
              <a:buFont typeface="Arial" pitchFamily="34" charset="0"/>
              <a:buChar char="•"/>
            </a:pPr>
            <a:r>
              <a:rPr lang="en-US" sz="3200" i="1" dirty="0" smtClean="0">
                <a:solidFill>
                  <a:schemeClr val="tx2"/>
                </a:solidFill>
              </a:rPr>
              <a:t> </a:t>
            </a:r>
            <a:r>
              <a:rPr lang="en-US" sz="3200" dirty="0" smtClean="0">
                <a:solidFill>
                  <a:schemeClr val="tx2"/>
                </a:solidFill>
              </a:rPr>
              <a:t>What are other ways you add variety in participants’ experiences at your agency?</a:t>
            </a:r>
            <a:endParaRPr lang="en-US" sz="3200" i="1" dirty="0" smtClean="0">
              <a:solidFill>
                <a:schemeClr val="tx2"/>
              </a:solidFill>
            </a:endParaRPr>
          </a:p>
          <a:p>
            <a:pPr algn="ctr">
              <a:buFont typeface="Arial" pitchFamily="34" charset="0"/>
              <a:buChar char="•"/>
            </a:pPr>
            <a:endParaRPr lang="en-US" sz="5400" dirty="0" smtClean="0">
              <a:solidFill>
                <a:schemeClr val="tx2"/>
              </a:solidFill>
            </a:endParaRPr>
          </a:p>
          <a:p>
            <a:endParaRPr lang="en-US" sz="4000" dirty="0">
              <a:solidFill>
                <a:schemeClr val="tx2"/>
              </a:solidFill>
            </a:endParaRPr>
          </a:p>
        </p:txBody>
      </p:sp>
    </p:spTree>
  </p:cSld>
  <p:clrMapOvr>
    <a:masterClrMapping/>
  </p:clrMapOvr>
  <p:transition>
    <p:fade thruBlk="1"/>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76200"/>
            <a:ext cx="8305800" cy="1295400"/>
          </a:xfrm>
        </p:spPr>
        <p:txBody>
          <a:bodyPr>
            <a:normAutofit/>
          </a:bodyPr>
          <a:lstStyle/>
          <a:p>
            <a:pPr algn="ctr"/>
            <a:r>
              <a:rPr lang="en-US" sz="4000" b="1" spc="0" dirty="0" smtClean="0">
                <a:ln w="18415" cmpd="sng">
                  <a:noFill/>
                  <a:prstDash val="solid"/>
                </a:ln>
                <a:solidFill>
                  <a:schemeClr val="tx2"/>
                </a:solidFill>
                <a:effectLst/>
              </a:rPr>
              <a:t>Motivational tool #3</a:t>
            </a:r>
            <a:endParaRPr lang="en-US" sz="4000" i="1" dirty="0">
              <a:effectLst/>
            </a:endParaRPr>
          </a:p>
        </p:txBody>
      </p:sp>
      <p:sp>
        <p:nvSpPr>
          <p:cNvPr id="7" name="TextBox 6"/>
          <p:cNvSpPr txBox="1"/>
          <p:nvPr/>
        </p:nvSpPr>
        <p:spPr>
          <a:xfrm>
            <a:off x="1066800" y="1295400"/>
            <a:ext cx="7162800" cy="2369880"/>
          </a:xfrm>
          <a:prstGeom prst="rect">
            <a:avLst/>
          </a:prstGeom>
          <a:noFill/>
        </p:spPr>
        <p:txBody>
          <a:bodyPr wrap="square" rtlCol="0">
            <a:spAutoFit/>
          </a:bodyPr>
          <a:lstStyle/>
          <a:p>
            <a:pPr algn="ctr"/>
            <a:r>
              <a:rPr lang="en-US" sz="5400" b="1" dirty="0" smtClean="0">
                <a:solidFill>
                  <a:schemeClr val="tx2"/>
                </a:solidFill>
              </a:rPr>
              <a:t>Encourage </a:t>
            </a:r>
          </a:p>
          <a:p>
            <a:pPr algn="ctr"/>
            <a:r>
              <a:rPr lang="en-US" sz="5400" b="1" dirty="0" smtClean="0">
                <a:solidFill>
                  <a:schemeClr val="tx2"/>
                </a:solidFill>
              </a:rPr>
              <a:t>self-reflection.</a:t>
            </a:r>
          </a:p>
          <a:p>
            <a:endParaRPr lang="en-US" sz="4000" dirty="0">
              <a:solidFill>
                <a:schemeClr val="tx2"/>
              </a:solidFill>
            </a:endParaRPr>
          </a:p>
        </p:txBody>
      </p:sp>
      <p:pic>
        <p:nvPicPr>
          <p:cNvPr id="4" name="Picture 2" descr="http://www.toolaid.com/sites/default/files/15600%20Color%20Photo.JPG"/>
          <p:cNvPicPr>
            <a:picLocks noChangeAspect="1" noChangeArrowheads="1"/>
          </p:cNvPicPr>
          <p:nvPr/>
        </p:nvPicPr>
        <p:blipFill>
          <a:blip r:embed="rId3" cstate="print"/>
          <a:srcRect/>
          <a:stretch>
            <a:fillRect/>
          </a:stretch>
        </p:blipFill>
        <p:spPr bwMode="auto">
          <a:xfrm>
            <a:off x="2209800" y="3276600"/>
            <a:ext cx="4648199" cy="2930948"/>
          </a:xfrm>
          <a:prstGeom prst="rect">
            <a:avLst/>
          </a:prstGeom>
          <a:noFill/>
          <a:ln>
            <a:solidFill>
              <a:schemeClr val="accent1"/>
            </a:solidFill>
          </a:ln>
        </p:spPr>
      </p:pic>
    </p:spTree>
  </p:cSld>
  <p:clrMapOvr>
    <a:masterClrMapping/>
  </p:clrMapOvr>
  <p:transition>
    <p:fade thruBlk="1"/>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381000"/>
            <a:ext cx="8305800" cy="1295400"/>
          </a:xfrm>
        </p:spPr>
        <p:txBody>
          <a:bodyPr>
            <a:normAutofit fontScale="90000"/>
          </a:bodyPr>
          <a:lstStyle/>
          <a:p>
            <a:pPr algn="ctr"/>
            <a:r>
              <a:rPr lang="en-US" sz="4400" b="1" spc="0" dirty="0" smtClean="0">
                <a:ln w="18415" cmpd="sng">
                  <a:noFill/>
                  <a:prstDash val="solid"/>
                </a:ln>
                <a:solidFill>
                  <a:schemeClr val="tx2"/>
                </a:solidFill>
                <a:effectLst/>
              </a:rPr>
              <a:t>Motivational tool #3</a:t>
            </a:r>
            <a:r>
              <a:rPr lang="en-US" sz="4800" b="1" spc="0" dirty="0" smtClean="0">
                <a:ln w="18415" cmpd="sng">
                  <a:noFill/>
                  <a:prstDash val="solid"/>
                </a:ln>
                <a:solidFill>
                  <a:schemeClr val="tx2"/>
                </a:solidFill>
                <a:effectLst>
                  <a:outerShdw blurRad="38100" dist="38100" dir="2700000" algn="tl">
                    <a:srgbClr val="000000">
                      <a:alpha val="43137"/>
                    </a:srgbClr>
                  </a:outerShdw>
                </a:effectLst>
              </a:rPr>
              <a:t/>
            </a:r>
            <a:br>
              <a:rPr lang="en-US" sz="4800" b="1" spc="0" dirty="0" smtClean="0">
                <a:ln w="18415" cmpd="sng">
                  <a:noFill/>
                  <a:prstDash val="solid"/>
                </a:ln>
                <a:solidFill>
                  <a:schemeClr val="tx2"/>
                </a:solidFill>
                <a:effectLst>
                  <a:outerShdw blurRad="38100" dist="38100" dir="2700000" algn="tl">
                    <a:srgbClr val="000000">
                      <a:alpha val="43137"/>
                    </a:srgbClr>
                  </a:outerShdw>
                </a:effectLst>
              </a:rPr>
            </a:br>
            <a:r>
              <a:rPr lang="en-US" sz="4800" i="1" cap="none" spc="0" dirty="0" smtClean="0">
                <a:ln w="18415" cmpd="sng">
                  <a:noFill/>
                  <a:prstDash val="solid"/>
                </a:ln>
                <a:solidFill>
                  <a:schemeClr val="tx2"/>
                </a:solidFill>
                <a:effectLst/>
              </a:rPr>
              <a:t>Let’s get practical.</a:t>
            </a:r>
            <a:endParaRPr lang="en-US" sz="4800" i="1" cap="none" dirty="0">
              <a:effectLst/>
            </a:endParaRPr>
          </a:p>
        </p:txBody>
      </p:sp>
      <p:sp>
        <p:nvSpPr>
          <p:cNvPr id="7" name="TextBox 6"/>
          <p:cNvSpPr txBox="1"/>
          <p:nvPr/>
        </p:nvSpPr>
        <p:spPr>
          <a:xfrm>
            <a:off x="1066800" y="1828800"/>
            <a:ext cx="7620000" cy="5970865"/>
          </a:xfrm>
          <a:prstGeom prst="rect">
            <a:avLst/>
          </a:prstGeom>
          <a:noFill/>
        </p:spPr>
        <p:txBody>
          <a:bodyPr wrap="square" rtlCol="0">
            <a:spAutoFit/>
          </a:bodyPr>
          <a:lstStyle/>
          <a:p>
            <a:pPr>
              <a:buFont typeface="Arial" pitchFamily="34" charset="0"/>
              <a:buChar char="•"/>
            </a:pPr>
            <a:r>
              <a:rPr lang="en-US" sz="3200" dirty="0" smtClean="0">
                <a:solidFill>
                  <a:schemeClr val="tx2"/>
                </a:solidFill>
              </a:rPr>
              <a:t> Resume timeline activity </a:t>
            </a:r>
          </a:p>
          <a:p>
            <a:pPr>
              <a:buFont typeface="Arial" pitchFamily="34" charset="0"/>
              <a:buChar char="•"/>
            </a:pPr>
            <a:endParaRPr lang="en-US" sz="3200" dirty="0" smtClean="0">
              <a:solidFill>
                <a:schemeClr val="tx2"/>
              </a:solidFill>
            </a:endParaRPr>
          </a:p>
          <a:p>
            <a:pPr>
              <a:buFont typeface="Arial" pitchFamily="34" charset="0"/>
              <a:buChar char="•"/>
            </a:pPr>
            <a:r>
              <a:rPr lang="en-US" sz="3200" dirty="0" smtClean="0">
                <a:solidFill>
                  <a:schemeClr val="tx2"/>
                </a:solidFill>
              </a:rPr>
              <a:t> Interview preparation: Behavioral interview questions</a:t>
            </a:r>
          </a:p>
          <a:p>
            <a:pPr>
              <a:buFont typeface="Arial" pitchFamily="34" charset="0"/>
              <a:buChar char="•"/>
            </a:pPr>
            <a:endParaRPr lang="en-US" sz="3200" dirty="0">
              <a:solidFill>
                <a:schemeClr val="tx2"/>
              </a:solidFill>
            </a:endParaRPr>
          </a:p>
          <a:p>
            <a:pPr>
              <a:buFont typeface="Arial" pitchFamily="34" charset="0"/>
              <a:buChar char="•"/>
            </a:pPr>
            <a:r>
              <a:rPr lang="en-US" sz="3200" dirty="0" smtClean="0">
                <a:solidFill>
                  <a:schemeClr val="tx2"/>
                </a:solidFill>
              </a:rPr>
              <a:t> “Rate yourself” activities</a:t>
            </a:r>
          </a:p>
          <a:p>
            <a:endParaRPr lang="en-US" sz="3200" dirty="0" smtClean="0">
              <a:solidFill>
                <a:schemeClr val="tx2"/>
              </a:solidFill>
            </a:endParaRPr>
          </a:p>
          <a:p>
            <a:endParaRPr lang="en-US" sz="3200" dirty="0" smtClean="0">
              <a:solidFill>
                <a:schemeClr val="tx2"/>
              </a:solidFill>
            </a:endParaRPr>
          </a:p>
          <a:p>
            <a:endParaRPr lang="en-US" sz="3200" dirty="0" smtClean="0">
              <a:solidFill>
                <a:schemeClr val="tx2"/>
              </a:solidFill>
            </a:endParaRPr>
          </a:p>
          <a:p>
            <a:pPr algn="ctr">
              <a:buFont typeface="Arial" pitchFamily="34" charset="0"/>
              <a:buChar char="•"/>
            </a:pPr>
            <a:endParaRPr lang="en-US" sz="5400" dirty="0" smtClean="0">
              <a:solidFill>
                <a:schemeClr val="tx2"/>
              </a:solidFill>
            </a:endParaRPr>
          </a:p>
          <a:p>
            <a:endParaRPr lang="en-US" sz="4000" dirty="0">
              <a:solidFill>
                <a:schemeClr val="tx2"/>
              </a:solidFill>
            </a:endParaRPr>
          </a:p>
        </p:txBody>
      </p:sp>
    </p:spTree>
  </p:cSld>
  <p:clrMapOvr>
    <a:masterClrMapping/>
  </p:clrMapOvr>
  <p:transition>
    <p:fade thruBlk="1"/>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381000"/>
            <a:ext cx="8305800" cy="1295400"/>
          </a:xfrm>
        </p:spPr>
        <p:txBody>
          <a:bodyPr>
            <a:normAutofit fontScale="90000"/>
          </a:bodyPr>
          <a:lstStyle/>
          <a:p>
            <a:pPr algn="ctr"/>
            <a:r>
              <a:rPr lang="en-US" sz="4400" b="1" spc="0" dirty="0" smtClean="0">
                <a:ln w="18415" cmpd="sng">
                  <a:noFill/>
                  <a:prstDash val="solid"/>
                </a:ln>
                <a:solidFill>
                  <a:schemeClr val="tx2"/>
                </a:solidFill>
                <a:effectLst/>
              </a:rPr>
              <a:t>Motivational </a:t>
            </a:r>
            <a:r>
              <a:rPr lang="en-US" sz="4400" b="1" dirty="0" smtClean="0">
                <a:ln w="18415" cmpd="sng">
                  <a:noFill/>
                  <a:prstDash val="solid"/>
                </a:ln>
                <a:effectLst/>
              </a:rPr>
              <a:t>tool</a:t>
            </a:r>
            <a:r>
              <a:rPr lang="en-US" sz="4400" b="1" spc="0" dirty="0" smtClean="0">
                <a:ln w="18415" cmpd="sng">
                  <a:noFill/>
                  <a:prstDash val="solid"/>
                </a:ln>
                <a:solidFill>
                  <a:schemeClr val="tx2"/>
                </a:solidFill>
                <a:effectLst/>
              </a:rPr>
              <a:t> #3</a:t>
            </a:r>
            <a:r>
              <a:rPr lang="en-US" sz="4800" b="1" spc="0" dirty="0" smtClean="0">
                <a:ln w="18415" cmpd="sng">
                  <a:noFill/>
                  <a:prstDash val="solid"/>
                </a:ln>
                <a:solidFill>
                  <a:schemeClr val="tx2"/>
                </a:solidFill>
                <a:effectLst>
                  <a:outerShdw blurRad="38100" dist="38100" dir="2700000" algn="tl">
                    <a:srgbClr val="000000">
                      <a:alpha val="43137"/>
                    </a:srgbClr>
                  </a:outerShdw>
                </a:effectLst>
              </a:rPr>
              <a:t/>
            </a:r>
            <a:br>
              <a:rPr lang="en-US" sz="4800" b="1" spc="0" dirty="0" smtClean="0">
                <a:ln w="18415" cmpd="sng">
                  <a:noFill/>
                  <a:prstDash val="solid"/>
                </a:ln>
                <a:solidFill>
                  <a:schemeClr val="tx2"/>
                </a:solidFill>
                <a:effectLst>
                  <a:outerShdw blurRad="38100" dist="38100" dir="2700000" algn="tl">
                    <a:srgbClr val="000000">
                      <a:alpha val="43137"/>
                    </a:srgbClr>
                  </a:outerShdw>
                </a:effectLst>
              </a:rPr>
            </a:br>
            <a:r>
              <a:rPr lang="en-US" sz="4800" i="1" cap="none" spc="0" dirty="0" smtClean="0">
                <a:ln w="18415" cmpd="sng">
                  <a:noFill/>
                  <a:prstDash val="solid"/>
                </a:ln>
                <a:solidFill>
                  <a:schemeClr val="tx2"/>
                </a:solidFill>
                <a:effectLst/>
              </a:rPr>
              <a:t>Group Brainstorm</a:t>
            </a:r>
            <a:endParaRPr lang="en-US" sz="4800" i="1" cap="none" dirty="0">
              <a:effectLst/>
            </a:endParaRPr>
          </a:p>
        </p:txBody>
      </p:sp>
      <p:sp>
        <p:nvSpPr>
          <p:cNvPr id="7" name="TextBox 6"/>
          <p:cNvSpPr txBox="1"/>
          <p:nvPr/>
        </p:nvSpPr>
        <p:spPr>
          <a:xfrm>
            <a:off x="1066800" y="1905000"/>
            <a:ext cx="7162800" cy="2523768"/>
          </a:xfrm>
          <a:prstGeom prst="rect">
            <a:avLst/>
          </a:prstGeom>
          <a:noFill/>
        </p:spPr>
        <p:txBody>
          <a:bodyPr wrap="square" rtlCol="0">
            <a:spAutoFit/>
          </a:bodyPr>
          <a:lstStyle/>
          <a:p>
            <a:pPr>
              <a:buFont typeface="Arial" pitchFamily="34" charset="0"/>
              <a:buChar char="•"/>
            </a:pPr>
            <a:r>
              <a:rPr lang="en-US" sz="3200" i="1" dirty="0" smtClean="0">
                <a:solidFill>
                  <a:schemeClr val="tx2"/>
                </a:solidFill>
              </a:rPr>
              <a:t> </a:t>
            </a:r>
            <a:r>
              <a:rPr lang="en-US" sz="3200" dirty="0" smtClean="0">
                <a:solidFill>
                  <a:schemeClr val="tx2"/>
                </a:solidFill>
              </a:rPr>
              <a:t>What are some other ways you can or already encourage self-reflection?</a:t>
            </a:r>
            <a:endParaRPr lang="en-US" sz="3200" i="1" dirty="0" smtClean="0">
              <a:solidFill>
                <a:schemeClr val="tx2"/>
              </a:solidFill>
            </a:endParaRPr>
          </a:p>
          <a:p>
            <a:pPr algn="ctr">
              <a:buFont typeface="Arial" pitchFamily="34" charset="0"/>
              <a:buChar char="•"/>
            </a:pPr>
            <a:endParaRPr lang="en-US" sz="5400" dirty="0" smtClean="0">
              <a:solidFill>
                <a:schemeClr val="tx2"/>
              </a:solidFill>
            </a:endParaRPr>
          </a:p>
          <a:p>
            <a:endParaRPr lang="en-US" sz="4000" dirty="0">
              <a:solidFill>
                <a:schemeClr val="tx2"/>
              </a:solidFill>
            </a:endParaRPr>
          </a:p>
        </p:txBody>
      </p:sp>
    </p:spTree>
  </p:cSld>
  <p:clrMapOvr>
    <a:masterClrMapping/>
  </p:clrMapOvr>
  <p:transition>
    <p:fade thruBlk="1"/>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76200"/>
            <a:ext cx="8305800" cy="1295400"/>
          </a:xfrm>
        </p:spPr>
        <p:txBody>
          <a:bodyPr>
            <a:normAutofit/>
          </a:bodyPr>
          <a:lstStyle/>
          <a:p>
            <a:pPr algn="ctr"/>
            <a:r>
              <a:rPr lang="en-US" sz="4000" b="1" spc="0" dirty="0" smtClean="0">
                <a:ln w="18415" cmpd="sng">
                  <a:noFill/>
                  <a:prstDash val="solid"/>
                </a:ln>
                <a:solidFill>
                  <a:schemeClr val="tx2"/>
                </a:solidFill>
                <a:effectLst/>
              </a:rPr>
              <a:t>Motivational tool #4</a:t>
            </a:r>
            <a:endParaRPr lang="en-US" sz="4000" i="1" dirty="0">
              <a:effectLst/>
            </a:endParaRPr>
          </a:p>
        </p:txBody>
      </p:sp>
      <p:sp>
        <p:nvSpPr>
          <p:cNvPr id="7" name="TextBox 6"/>
          <p:cNvSpPr txBox="1"/>
          <p:nvPr/>
        </p:nvSpPr>
        <p:spPr>
          <a:xfrm>
            <a:off x="1066800" y="1828800"/>
            <a:ext cx="7162800" cy="1538883"/>
          </a:xfrm>
          <a:prstGeom prst="rect">
            <a:avLst/>
          </a:prstGeom>
          <a:noFill/>
        </p:spPr>
        <p:txBody>
          <a:bodyPr wrap="square" rtlCol="0">
            <a:spAutoFit/>
          </a:bodyPr>
          <a:lstStyle/>
          <a:p>
            <a:pPr algn="ctr"/>
            <a:r>
              <a:rPr lang="en-US" sz="5400" b="1" dirty="0" smtClean="0">
                <a:solidFill>
                  <a:schemeClr val="tx2"/>
                </a:solidFill>
              </a:rPr>
              <a:t>Make it personal.</a:t>
            </a:r>
          </a:p>
          <a:p>
            <a:endParaRPr lang="en-US" sz="4000" dirty="0">
              <a:solidFill>
                <a:schemeClr val="tx2"/>
              </a:solidFill>
            </a:endParaRPr>
          </a:p>
        </p:txBody>
      </p:sp>
      <p:pic>
        <p:nvPicPr>
          <p:cNvPr id="35842" name="Picture 2" descr="http://upload.wikimedia.org/wikipedia/commons/8/84/Claw-hammer.jpg"/>
          <p:cNvPicPr>
            <a:picLocks noChangeAspect="1" noChangeArrowheads="1"/>
          </p:cNvPicPr>
          <p:nvPr/>
        </p:nvPicPr>
        <p:blipFill>
          <a:blip r:embed="rId3" cstate="print"/>
          <a:srcRect/>
          <a:stretch>
            <a:fillRect/>
          </a:stretch>
        </p:blipFill>
        <p:spPr bwMode="auto">
          <a:xfrm rot="10800000" flipV="1">
            <a:off x="1600200" y="3581400"/>
            <a:ext cx="6019800" cy="2725948"/>
          </a:xfrm>
          <a:prstGeom prst="rect">
            <a:avLst/>
          </a:prstGeom>
          <a:noFill/>
          <a:ln>
            <a:solidFill>
              <a:schemeClr val="accent1"/>
            </a:solidFill>
          </a:ln>
        </p:spPr>
      </p:pic>
    </p:spTree>
  </p:cSld>
  <p:clrMapOvr>
    <a:masterClrMapping/>
  </p:clrMapOvr>
  <p:transition>
    <p:fade thruBlk="1"/>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381000"/>
            <a:ext cx="8305800" cy="1295400"/>
          </a:xfrm>
        </p:spPr>
        <p:txBody>
          <a:bodyPr>
            <a:normAutofit fontScale="90000"/>
          </a:bodyPr>
          <a:lstStyle/>
          <a:p>
            <a:pPr algn="ctr"/>
            <a:r>
              <a:rPr lang="en-US" sz="4400" b="1" spc="0" dirty="0" smtClean="0">
                <a:ln w="18415" cmpd="sng">
                  <a:noFill/>
                  <a:prstDash val="solid"/>
                </a:ln>
                <a:solidFill>
                  <a:schemeClr val="tx2"/>
                </a:solidFill>
                <a:effectLst/>
              </a:rPr>
              <a:t>Motivational </a:t>
            </a:r>
            <a:r>
              <a:rPr lang="en-US" sz="4400" b="1" dirty="0" smtClean="0">
                <a:ln w="18415" cmpd="sng">
                  <a:noFill/>
                  <a:prstDash val="solid"/>
                </a:ln>
                <a:effectLst/>
              </a:rPr>
              <a:t>tool</a:t>
            </a:r>
            <a:r>
              <a:rPr lang="en-US" sz="4400" b="1" spc="0" dirty="0" smtClean="0">
                <a:ln w="18415" cmpd="sng">
                  <a:noFill/>
                  <a:prstDash val="solid"/>
                </a:ln>
                <a:solidFill>
                  <a:schemeClr val="tx2"/>
                </a:solidFill>
                <a:effectLst/>
              </a:rPr>
              <a:t> #4</a:t>
            </a:r>
            <a:r>
              <a:rPr lang="en-US" sz="4800" b="1" spc="0" dirty="0" smtClean="0">
                <a:ln w="18415" cmpd="sng">
                  <a:noFill/>
                  <a:prstDash val="solid"/>
                </a:ln>
                <a:solidFill>
                  <a:schemeClr val="tx2"/>
                </a:solidFill>
                <a:effectLst>
                  <a:outerShdw blurRad="38100" dist="38100" dir="2700000" algn="tl">
                    <a:srgbClr val="000000">
                      <a:alpha val="43137"/>
                    </a:srgbClr>
                  </a:outerShdw>
                </a:effectLst>
              </a:rPr>
              <a:t/>
            </a:r>
            <a:br>
              <a:rPr lang="en-US" sz="4800" b="1" spc="0" dirty="0" smtClean="0">
                <a:ln w="18415" cmpd="sng">
                  <a:noFill/>
                  <a:prstDash val="solid"/>
                </a:ln>
                <a:solidFill>
                  <a:schemeClr val="tx2"/>
                </a:solidFill>
                <a:effectLst>
                  <a:outerShdw blurRad="38100" dist="38100" dir="2700000" algn="tl">
                    <a:srgbClr val="000000">
                      <a:alpha val="43137"/>
                    </a:srgbClr>
                  </a:outerShdw>
                </a:effectLst>
              </a:rPr>
            </a:br>
            <a:r>
              <a:rPr lang="en-US" sz="4800" i="1" cap="none" spc="0" dirty="0" smtClean="0">
                <a:ln w="18415" cmpd="sng">
                  <a:noFill/>
                  <a:prstDash val="solid"/>
                </a:ln>
                <a:solidFill>
                  <a:schemeClr val="tx2"/>
                </a:solidFill>
                <a:effectLst/>
              </a:rPr>
              <a:t>Make it personal.</a:t>
            </a:r>
            <a:endParaRPr lang="en-US" sz="4800" i="1" cap="none" dirty="0">
              <a:effectLst/>
            </a:endParaRPr>
          </a:p>
        </p:txBody>
      </p:sp>
      <p:sp>
        <p:nvSpPr>
          <p:cNvPr id="7" name="TextBox 6"/>
          <p:cNvSpPr txBox="1"/>
          <p:nvPr/>
        </p:nvSpPr>
        <p:spPr>
          <a:xfrm>
            <a:off x="1066800" y="1828800"/>
            <a:ext cx="7620000" cy="4001095"/>
          </a:xfrm>
          <a:prstGeom prst="rect">
            <a:avLst/>
          </a:prstGeom>
          <a:noFill/>
        </p:spPr>
        <p:txBody>
          <a:bodyPr wrap="square" rtlCol="0">
            <a:spAutoFit/>
          </a:bodyPr>
          <a:lstStyle/>
          <a:p>
            <a:pPr>
              <a:buFont typeface="Arial" pitchFamily="34" charset="0"/>
              <a:buChar char="•"/>
            </a:pPr>
            <a:r>
              <a:rPr lang="en-US" sz="3200" dirty="0" smtClean="0">
                <a:solidFill>
                  <a:schemeClr val="tx2"/>
                </a:solidFill>
              </a:rPr>
              <a:t> What motivates participants on a personal level?</a:t>
            </a:r>
          </a:p>
          <a:p>
            <a:endParaRPr lang="en-US" sz="3200" dirty="0" smtClean="0">
              <a:solidFill>
                <a:schemeClr val="tx2"/>
              </a:solidFill>
            </a:endParaRPr>
          </a:p>
          <a:p>
            <a:endParaRPr lang="en-US" sz="3200" dirty="0" smtClean="0">
              <a:solidFill>
                <a:schemeClr val="tx2"/>
              </a:solidFill>
            </a:endParaRPr>
          </a:p>
          <a:p>
            <a:endParaRPr lang="en-US" sz="3200" dirty="0" smtClean="0">
              <a:solidFill>
                <a:schemeClr val="tx2"/>
              </a:solidFill>
            </a:endParaRPr>
          </a:p>
          <a:p>
            <a:pPr algn="ctr">
              <a:buFont typeface="Arial" pitchFamily="34" charset="0"/>
              <a:buChar char="•"/>
            </a:pPr>
            <a:endParaRPr lang="en-US" sz="5400" dirty="0" smtClean="0">
              <a:solidFill>
                <a:schemeClr val="tx2"/>
              </a:solidFill>
            </a:endParaRPr>
          </a:p>
          <a:p>
            <a:endParaRPr lang="en-US" sz="4000" dirty="0">
              <a:solidFill>
                <a:schemeClr val="tx2"/>
              </a:solidFill>
            </a:endParaRPr>
          </a:p>
        </p:txBody>
      </p:sp>
      <p:pic>
        <p:nvPicPr>
          <p:cNvPr id="33793" name="Picture 1" descr="C:\Users\Carrie\AppData\Local\Microsoft\Windows\Temporary Internet Files\Content.IE5\KMVVE1S5\MP900399463[1].jpg"/>
          <p:cNvPicPr>
            <a:picLocks noChangeAspect="1" noChangeArrowheads="1"/>
          </p:cNvPicPr>
          <p:nvPr/>
        </p:nvPicPr>
        <p:blipFill>
          <a:blip r:embed="rId3" cstate="print"/>
          <a:srcRect/>
          <a:stretch>
            <a:fillRect/>
          </a:stretch>
        </p:blipFill>
        <p:spPr bwMode="auto">
          <a:xfrm rot="265888">
            <a:off x="6136649" y="3292176"/>
            <a:ext cx="2496312" cy="312115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33795" name="Picture 3" descr="C:\Users\Carrie\AppData\Local\Microsoft\Windows\Temporary Internet Files\Content.IE5\KMVVE1S5\MP900446488[1].jpg"/>
          <p:cNvPicPr>
            <a:picLocks noChangeAspect="1" noChangeArrowheads="1"/>
          </p:cNvPicPr>
          <p:nvPr/>
        </p:nvPicPr>
        <p:blipFill>
          <a:blip r:embed="rId4" cstate="print"/>
          <a:srcRect b="25197"/>
          <a:stretch>
            <a:fillRect/>
          </a:stretch>
        </p:blipFill>
        <p:spPr bwMode="auto">
          <a:xfrm rot="21285978">
            <a:off x="378792" y="2826621"/>
            <a:ext cx="3581400" cy="178599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33796" name="Picture 4" descr="C:\Users\Carrie\AppData\Local\Microsoft\Windows\Temporary Internet Files\Content.IE5\036KFIF1\MP900442364[1].jpg"/>
          <p:cNvPicPr>
            <a:picLocks noChangeAspect="1" noChangeArrowheads="1"/>
          </p:cNvPicPr>
          <p:nvPr/>
        </p:nvPicPr>
        <p:blipFill>
          <a:blip r:embed="rId5" cstate="print"/>
          <a:srcRect t="11111"/>
          <a:stretch>
            <a:fillRect/>
          </a:stretch>
        </p:blipFill>
        <p:spPr bwMode="auto">
          <a:xfrm rot="320936">
            <a:off x="3276600" y="4191000"/>
            <a:ext cx="1676400" cy="22352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33798" name="Picture 6" descr="C:\Users\Carrie\AppData\Local\Microsoft\Windows\Temporary Internet Files\Content.IE5\KMVVE1S5\MP900448576[1].jpg"/>
          <p:cNvPicPr>
            <a:picLocks noChangeAspect="1" noChangeArrowheads="1"/>
          </p:cNvPicPr>
          <p:nvPr/>
        </p:nvPicPr>
        <p:blipFill>
          <a:blip r:embed="rId6" cstate="print"/>
          <a:srcRect/>
          <a:stretch>
            <a:fillRect/>
          </a:stretch>
        </p:blipFill>
        <p:spPr bwMode="auto">
          <a:xfrm>
            <a:off x="4495800" y="2743200"/>
            <a:ext cx="1676400" cy="25146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33801" name="Picture 9" descr="http://www.airnorth.com.au/sites/default/files/Car%20hire%20-%20Budget%20Hyundai%20i30%20-%20LR.jpg"/>
          <p:cNvPicPr>
            <a:picLocks noChangeAspect="1" noChangeArrowheads="1"/>
          </p:cNvPicPr>
          <p:nvPr/>
        </p:nvPicPr>
        <p:blipFill>
          <a:blip r:embed="rId7" cstate="print"/>
          <a:srcRect/>
          <a:stretch>
            <a:fillRect/>
          </a:stretch>
        </p:blipFill>
        <p:spPr bwMode="auto">
          <a:xfrm rot="21236019">
            <a:off x="913133" y="4917083"/>
            <a:ext cx="2286000" cy="153924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3795"/>
                                        </p:tgtEl>
                                        <p:attrNameLst>
                                          <p:attrName>style.visibility</p:attrName>
                                        </p:attrNameLst>
                                      </p:cBhvr>
                                      <p:to>
                                        <p:strVal val="visible"/>
                                      </p:to>
                                    </p:set>
                                    <p:anim calcmode="lin" valueType="num">
                                      <p:cBhvr additive="base">
                                        <p:cTn id="7" dur="500" fill="hold"/>
                                        <p:tgtEl>
                                          <p:spTgt spid="33795"/>
                                        </p:tgtEl>
                                        <p:attrNameLst>
                                          <p:attrName>ppt_x</p:attrName>
                                        </p:attrNameLst>
                                      </p:cBhvr>
                                      <p:tavLst>
                                        <p:tav tm="0">
                                          <p:val>
                                            <p:strVal val="#ppt_x"/>
                                          </p:val>
                                        </p:tav>
                                        <p:tav tm="100000">
                                          <p:val>
                                            <p:strVal val="#ppt_x"/>
                                          </p:val>
                                        </p:tav>
                                      </p:tavLst>
                                    </p:anim>
                                    <p:anim calcmode="lin" valueType="num">
                                      <p:cBhvr additive="base">
                                        <p:cTn id="8" dur="500" fill="hold"/>
                                        <p:tgtEl>
                                          <p:spTgt spid="3379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3796"/>
                                        </p:tgtEl>
                                        <p:attrNameLst>
                                          <p:attrName>style.visibility</p:attrName>
                                        </p:attrNameLst>
                                      </p:cBhvr>
                                      <p:to>
                                        <p:strVal val="visible"/>
                                      </p:to>
                                    </p:set>
                                    <p:anim calcmode="lin" valueType="num">
                                      <p:cBhvr additive="base">
                                        <p:cTn id="13" dur="500" fill="hold"/>
                                        <p:tgtEl>
                                          <p:spTgt spid="33796"/>
                                        </p:tgtEl>
                                        <p:attrNameLst>
                                          <p:attrName>ppt_x</p:attrName>
                                        </p:attrNameLst>
                                      </p:cBhvr>
                                      <p:tavLst>
                                        <p:tav tm="0">
                                          <p:val>
                                            <p:strVal val="#ppt_x"/>
                                          </p:val>
                                        </p:tav>
                                        <p:tav tm="100000">
                                          <p:val>
                                            <p:strVal val="#ppt_x"/>
                                          </p:val>
                                        </p:tav>
                                      </p:tavLst>
                                    </p:anim>
                                    <p:anim calcmode="lin" valueType="num">
                                      <p:cBhvr additive="base">
                                        <p:cTn id="14" dur="500" fill="hold"/>
                                        <p:tgtEl>
                                          <p:spTgt spid="3379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3793"/>
                                        </p:tgtEl>
                                        <p:attrNameLst>
                                          <p:attrName>style.visibility</p:attrName>
                                        </p:attrNameLst>
                                      </p:cBhvr>
                                      <p:to>
                                        <p:strVal val="visible"/>
                                      </p:to>
                                    </p:set>
                                    <p:anim calcmode="lin" valueType="num">
                                      <p:cBhvr additive="base">
                                        <p:cTn id="19" dur="500" fill="hold"/>
                                        <p:tgtEl>
                                          <p:spTgt spid="33793"/>
                                        </p:tgtEl>
                                        <p:attrNameLst>
                                          <p:attrName>ppt_x</p:attrName>
                                        </p:attrNameLst>
                                      </p:cBhvr>
                                      <p:tavLst>
                                        <p:tav tm="0">
                                          <p:val>
                                            <p:strVal val="#ppt_x"/>
                                          </p:val>
                                        </p:tav>
                                        <p:tav tm="100000">
                                          <p:val>
                                            <p:strVal val="#ppt_x"/>
                                          </p:val>
                                        </p:tav>
                                      </p:tavLst>
                                    </p:anim>
                                    <p:anim calcmode="lin" valueType="num">
                                      <p:cBhvr additive="base">
                                        <p:cTn id="20" dur="500" fill="hold"/>
                                        <p:tgtEl>
                                          <p:spTgt spid="3379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381000"/>
            <a:ext cx="8305800" cy="1295400"/>
          </a:xfrm>
        </p:spPr>
        <p:txBody>
          <a:bodyPr>
            <a:normAutofit fontScale="90000"/>
          </a:bodyPr>
          <a:lstStyle/>
          <a:p>
            <a:pPr algn="ctr"/>
            <a:r>
              <a:rPr lang="en-US" sz="4400" b="1" spc="0" dirty="0" smtClean="0">
                <a:ln w="18415" cmpd="sng">
                  <a:noFill/>
                  <a:prstDash val="solid"/>
                </a:ln>
                <a:solidFill>
                  <a:schemeClr val="tx2"/>
                </a:solidFill>
                <a:effectLst/>
              </a:rPr>
              <a:t>Motivational TOOL #4</a:t>
            </a:r>
            <a:r>
              <a:rPr lang="en-US" sz="4800" b="1" spc="0" dirty="0" smtClean="0">
                <a:ln w="18415" cmpd="sng">
                  <a:noFill/>
                  <a:prstDash val="solid"/>
                </a:ln>
                <a:solidFill>
                  <a:schemeClr val="tx2"/>
                </a:solidFill>
                <a:effectLst>
                  <a:outerShdw blurRad="38100" dist="38100" dir="2700000" algn="tl">
                    <a:srgbClr val="000000">
                      <a:alpha val="43137"/>
                    </a:srgbClr>
                  </a:outerShdw>
                </a:effectLst>
              </a:rPr>
              <a:t/>
            </a:r>
            <a:br>
              <a:rPr lang="en-US" sz="4800" b="1" spc="0" dirty="0" smtClean="0">
                <a:ln w="18415" cmpd="sng">
                  <a:noFill/>
                  <a:prstDash val="solid"/>
                </a:ln>
                <a:solidFill>
                  <a:schemeClr val="tx2"/>
                </a:solidFill>
                <a:effectLst>
                  <a:outerShdw blurRad="38100" dist="38100" dir="2700000" algn="tl">
                    <a:srgbClr val="000000">
                      <a:alpha val="43137"/>
                    </a:srgbClr>
                  </a:outerShdw>
                </a:effectLst>
              </a:rPr>
            </a:br>
            <a:r>
              <a:rPr lang="en-US" sz="4800" i="1" cap="none" spc="0" dirty="0" smtClean="0">
                <a:ln w="18415" cmpd="sng">
                  <a:noFill/>
                  <a:prstDash val="solid"/>
                </a:ln>
                <a:solidFill>
                  <a:schemeClr val="tx2"/>
                </a:solidFill>
                <a:effectLst/>
              </a:rPr>
              <a:t>Let’s get practical.</a:t>
            </a:r>
            <a:endParaRPr lang="en-US" sz="4800" i="1" cap="none" dirty="0">
              <a:effectLst/>
            </a:endParaRPr>
          </a:p>
        </p:txBody>
      </p:sp>
      <p:sp>
        <p:nvSpPr>
          <p:cNvPr id="7" name="TextBox 6"/>
          <p:cNvSpPr txBox="1"/>
          <p:nvPr/>
        </p:nvSpPr>
        <p:spPr>
          <a:xfrm>
            <a:off x="1066800" y="1828800"/>
            <a:ext cx="7620000" cy="6463308"/>
          </a:xfrm>
          <a:prstGeom prst="rect">
            <a:avLst/>
          </a:prstGeom>
          <a:noFill/>
        </p:spPr>
        <p:txBody>
          <a:bodyPr wrap="square" rtlCol="0">
            <a:spAutoFit/>
          </a:bodyPr>
          <a:lstStyle/>
          <a:p>
            <a:pPr>
              <a:buFont typeface="Arial" pitchFamily="34" charset="0"/>
              <a:buChar char="•"/>
            </a:pPr>
            <a:r>
              <a:rPr lang="en-US" sz="3200" dirty="0" smtClean="0">
                <a:solidFill>
                  <a:schemeClr val="tx2"/>
                </a:solidFill>
              </a:rPr>
              <a:t> Building community relationships</a:t>
            </a:r>
          </a:p>
          <a:p>
            <a:pPr>
              <a:buFont typeface="Arial" pitchFamily="34" charset="0"/>
              <a:buChar char="•"/>
            </a:pPr>
            <a:endParaRPr lang="en-US" sz="3200" dirty="0" smtClean="0">
              <a:solidFill>
                <a:schemeClr val="tx2"/>
              </a:solidFill>
            </a:endParaRPr>
          </a:p>
          <a:p>
            <a:pPr>
              <a:buFont typeface="Arial" pitchFamily="34" charset="0"/>
              <a:buChar char="•"/>
            </a:pPr>
            <a:r>
              <a:rPr lang="en-US" sz="3200" dirty="0">
                <a:solidFill>
                  <a:schemeClr val="tx2"/>
                </a:solidFill>
              </a:rPr>
              <a:t> </a:t>
            </a:r>
            <a:r>
              <a:rPr lang="en-US" sz="3200" dirty="0" smtClean="0">
                <a:solidFill>
                  <a:schemeClr val="tx2"/>
                </a:solidFill>
              </a:rPr>
              <a:t>Providing customized opportunities for skilled success</a:t>
            </a:r>
          </a:p>
          <a:p>
            <a:pPr>
              <a:buFont typeface="Arial" pitchFamily="34" charset="0"/>
              <a:buChar char="•"/>
            </a:pPr>
            <a:endParaRPr lang="en-US" sz="3200" dirty="0">
              <a:solidFill>
                <a:schemeClr val="tx2"/>
              </a:solidFill>
            </a:endParaRPr>
          </a:p>
          <a:p>
            <a:pPr>
              <a:buFont typeface="Arial" pitchFamily="34" charset="0"/>
              <a:buChar char="•"/>
            </a:pPr>
            <a:r>
              <a:rPr lang="en-US" sz="3200" dirty="0" smtClean="0">
                <a:solidFill>
                  <a:schemeClr val="tx2"/>
                </a:solidFill>
              </a:rPr>
              <a:t> Value cards activity (CAL)</a:t>
            </a:r>
          </a:p>
          <a:p>
            <a:pPr>
              <a:buFont typeface="Arial" pitchFamily="34" charset="0"/>
              <a:buChar char="•"/>
            </a:pPr>
            <a:endParaRPr lang="en-US" sz="3200" dirty="0">
              <a:solidFill>
                <a:schemeClr val="tx2"/>
              </a:solidFill>
            </a:endParaRPr>
          </a:p>
          <a:p>
            <a:endParaRPr lang="en-US" sz="3200" dirty="0" smtClean="0">
              <a:solidFill>
                <a:schemeClr val="tx2"/>
              </a:solidFill>
            </a:endParaRPr>
          </a:p>
          <a:p>
            <a:endParaRPr lang="en-US" sz="3200" dirty="0" smtClean="0">
              <a:solidFill>
                <a:schemeClr val="tx2"/>
              </a:solidFill>
            </a:endParaRPr>
          </a:p>
          <a:p>
            <a:endParaRPr lang="en-US" sz="3200" dirty="0" smtClean="0">
              <a:solidFill>
                <a:schemeClr val="tx2"/>
              </a:solidFill>
            </a:endParaRPr>
          </a:p>
          <a:p>
            <a:pPr algn="ctr">
              <a:buFont typeface="Arial" pitchFamily="34" charset="0"/>
              <a:buChar char="•"/>
            </a:pPr>
            <a:endParaRPr lang="en-US" sz="5400" dirty="0" smtClean="0">
              <a:solidFill>
                <a:schemeClr val="tx2"/>
              </a:solidFill>
            </a:endParaRPr>
          </a:p>
          <a:p>
            <a:endParaRPr lang="en-US" sz="4000" dirty="0">
              <a:solidFill>
                <a:schemeClr val="tx2"/>
              </a:solidFill>
            </a:endParaRPr>
          </a:p>
        </p:txBody>
      </p:sp>
    </p:spTree>
  </p:cSld>
  <p:clrMapOvr>
    <a:masterClrMapping/>
  </p:clrMapOvr>
  <p:transition>
    <p:fade thruBlk="1"/>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381000"/>
            <a:ext cx="8305800" cy="1295400"/>
          </a:xfrm>
        </p:spPr>
        <p:txBody>
          <a:bodyPr>
            <a:normAutofit fontScale="90000"/>
          </a:bodyPr>
          <a:lstStyle/>
          <a:p>
            <a:pPr algn="ctr"/>
            <a:r>
              <a:rPr lang="en-US" sz="4400" b="1" spc="0" dirty="0" smtClean="0">
                <a:ln w="18415" cmpd="sng">
                  <a:noFill/>
                  <a:prstDash val="solid"/>
                </a:ln>
                <a:solidFill>
                  <a:schemeClr val="tx2"/>
                </a:solidFill>
                <a:effectLst/>
              </a:rPr>
              <a:t>Motivational TOOL #4</a:t>
            </a:r>
            <a:r>
              <a:rPr lang="en-US" sz="4800" b="1" spc="0" dirty="0" smtClean="0">
                <a:ln w="18415" cmpd="sng">
                  <a:noFill/>
                  <a:prstDash val="solid"/>
                </a:ln>
                <a:solidFill>
                  <a:schemeClr val="tx2"/>
                </a:solidFill>
                <a:effectLst>
                  <a:outerShdw blurRad="38100" dist="38100" dir="2700000" algn="tl">
                    <a:srgbClr val="000000">
                      <a:alpha val="43137"/>
                    </a:srgbClr>
                  </a:outerShdw>
                </a:effectLst>
              </a:rPr>
              <a:t/>
            </a:r>
            <a:br>
              <a:rPr lang="en-US" sz="4800" b="1" spc="0" dirty="0" smtClean="0">
                <a:ln w="18415" cmpd="sng">
                  <a:noFill/>
                  <a:prstDash val="solid"/>
                </a:ln>
                <a:solidFill>
                  <a:schemeClr val="tx2"/>
                </a:solidFill>
                <a:effectLst>
                  <a:outerShdw blurRad="38100" dist="38100" dir="2700000" algn="tl">
                    <a:srgbClr val="000000">
                      <a:alpha val="43137"/>
                    </a:srgbClr>
                  </a:outerShdw>
                </a:effectLst>
              </a:rPr>
            </a:br>
            <a:r>
              <a:rPr lang="en-US" sz="4900" i="1" cap="none" spc="0" dirty="0" smtClean="0">
                <a:ln w="18415" cmpd="sng">
                  <a:noFill/>
                  <a:prstDash val="solid"/>
                </a:ln>
                <a:effectLst/>
              </a:rPr>
              <a:t>Group Brainstorm</a:t>
            </a:r>
            <a:endParaRPr lang="en-US" sz="4800" i="1" cap="none" dirty="0">
              <a:effectLst/>
            </a:endParaRPr>
          </a:p>
        </p:txBody>
      </p:sp>
      <p:sp>
        <p:nvSpPr>
          <p:cNvPr id="7" name="TextBox 6"/>
          <p:cNvSpPr txBox="1"/>
          <p:nvPr/>
        </p:nvSpPr>
        <p:spPr>
          <a:xfrm>
            <a:off x="1066800" y="1828800"/>
            <a:ext cx="7620000" cy="6463308"/>
          </a:xfrm>
          <a:prstGeom prst="rect">
            <a:avLst/>
          </a:prstGeom>
          <a:noFill/>
        </p:spPr>
        <p:txBody>
          <a:bodyPr wrap="square" rtlCol="0">
            <a:spAutoFit/>
          </a:bodyPr>
          <a:lstStyle/>
          <a:p>
            <a:pPr>
              <a:buFont typeface="Arial" pitchFamily="34" charset="0"/>
              <a:buChar char="•"/>
            </a:pPr>
            <a:r>
              <a:rPr lang="en-US" sz="3200" dirty="0" smtClean="0">
                <a:solidFill>
                  <a:schemeClr val="tx2"/>
                </a:solidFill>
              </a:rPr>
              <a:t> How do you establish trust with community members in building relationships?</a:t>
            </a:r>
          </a:p>
          <a:p>
            <a:pPr>
              <a:buFont typeface="Arial" pitchFamily="34" charset="0"/>
              <a:buChar char="•"/>
            </a:pPr>
            <a:endParaRPr lang="en-US" sz="3200" dirty="0">
              <a:solidFill>
                <a:schemeClr val="tx2"/>
              </a:solidFill>
            </a:endParaRPr>
          </a:p>
          <a:p>
            <a:pPr>
              <a:buFont typeface="Arial" pitchFamily="34" charset="0"/>
              <a:buChar char="•"/>
            </a:pPr>
            <a:endParaRPr lang="en-US" sz="3200" dirty="0" smtClean="0">
              <a:solidFill>
                <a:schemeClr val="tx2"/>
              </a:solidFill>
            </a:endParaRPr>
          </a:p>
          <a:p>
            <a:pPr>
              <a:buFont typeface="Arial" pitchFamily="34" charset="0"/>
              <a:buChar char="•"/>
            </a:pPr>
            <a:r>
              <a:rPr lang="en-US" sz="3200" dirty="0" smtClean="0">
                <a:solidFill>
                  <a:schemeClr val="tx2"/>
                </a:solidFill>
              </a:rPr>
              <a:t> What are other ways you can think of to encourage participants to reflect on personal values?</a:t>
            </a:r>
          </a:p>
          <a:p>
            <a:endParaRPr lang="en-US" sz="3200" dirty="0" smtClean="0">
              <a:solidFill>
                <a:schemeClr val="tx2"/>
              </a:solidFill>
            </a:endParaRPr>
          </a:p>
          <a:p>
            <a:endParaRPr lang="en-US" sz="3200" dirty="0" smtClean="0">
              <a:solidFill>
                <a:schemeClr val="tx2"/>
              </a:solidFill>
            </a:endParaRPr>
          </a:p>
          <a:p>
            <a:endParaRPr lang="en-US" sz="3200" dirty="0" smtClean="0">
              <a:solidFill>
                <a:schemeClr val="tx2"/>
              </a:solidFill>
            </a:endParaRPr>
          </a:p>
          <a:p>
            <a:pPr algn="ctr">
              <a:buFont typeface="Arial" pitchFamily="34" charset="0"/>
              <a:buChar char="•"/>
            </a:pPr>
            <a:endParaRPr lang="en-US" sz="5400" dirty="0" smtClean="0">
              <a:solidFill>
                <a:schemeClr val="tx2"/>
              </a:solidFill>
            </a:endParaRPr>
          </a:p>
          <a:p>
            <a:endParaRPr lang="en-US" sz="4000" dirty="0">
              <a:solidFill>
                <a:schemeClr val="tx2"/>
              </a:solidFill>
            </a:endParaRPr>
          </a:p>
        </p:txBody>
      </p:sp>
    </p:spTree>
  </p:cSld>
  <p:clrMapOvr>
    <a:masterClrMapping/>
  </p:clrMapOvr>
  <p:transition>
    <p:fade thruBlk="1"/>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76200"/>
            <a:ext cx="8305800" cy="1295400"/>
          </a:xfrm>
        </p:spPr>
        <p:txBody>
          <a:bodyPr>
            <a:normAutofit/>
          </a:bodyPr>
          <a:lstStyle/>
          <a:p>
            <a:pPr algn="ctr"/>
            <a:r>
              <a:rPr lang="en-US" sz="4000" b="1" spc="0" dirty="0" smtClean="0">
                <a:ln w="18415" cmpd="sng">
                  <a:noFill/>
                  <a:prstDash val="solid"/>
                </a:ln>
                <a:solidFill>
                  <a:schemeClr val="tx2"/>
                </a:solidFill>
                <a:effectLst/>
              </a:rPr>
              <a:t>Motivational tool #5</a:t>
            </a:r>
            <a:endParaRPr lang="en-US" sz="4000" i="1" dirty="0">
              <a:effectLst/>
            </a:endParaRPr>
          </a:p>
        </p:txBody>
      </p:sp>
      <p:sp>
        <p:nvSpPr>
          <p:cNvPr id="7" name="TextBox 6"/>
          <p:cNvSpPr txBox="1"/>
          <p:nvPr/>
        </p:nvSpPr>
        <p:spPr>
          <a:xfrm>
            <a:off x="1066800" y="1295400"/>
            <a:ext cx="7162800" cy="2369880"/>
          </a:xfrm>
          <a:prstGeom prst="rect">
            <a:avLst/>
          </a:prstGeom>
          <a:noFill/>
        </p:spPr>
        <p:txBody>
          <a:bodyPr wrap="square" rtlCol="0">
            <a:spAutoFit/>
          </a:bodyPr>
          <a:lstStyle/>
          <a:p>
            <a:pPr algn="ctr"/>
            <a:r>
              <a:rPr lang="en-US" sz="5400" b="1" dirty="0" smtClean="0">
                <a:solidFill>
                  <a:schemeClr val="tx2"/>
                </a:solidFill>
              </a:rPr>
              <a:t>Model </a:t>
            </a:r>
          </a:p>
          <a:p>
            <a:pPr algn="ctr"/>
            <a:r>
              <a:rPr lang="en-US" sz="5400" b="1" dirty="0" smtClean="0">
                <a:solidFill>
                  <a:schemeClr val="tx2"/>
                </a:solidFill>
              </a:rPr>
              <a:t>realistic optimism.</a:t>
            </a:r>
          </a:p>
          <a:p>
            <a:endParaRPr lang="en-US" sz="4000" dirty="0">
              <a:solidFill>
                <a:schemeClr val="tx2"/>
              </a:solidFill>
            </a:endParaRPr>
          </a:p>
        </p:txBody>
      </p:sp>
      <p:pic>
        <p:nvPicPr>
          <p:cNvPr id="29700" name="Picture 4" descr="http://upload.wikimedia.org/wikipedia/commons/1/14/High_power_torch.jpg"/>
          <p:cNvPicPr>
            <a:picLocks noChangeAspect="1" noChangeArrowheads="1"/>
          </p:cNvPicPr>
          <p:nvPr/>
        </p:nvPicPr>
        <p:blipFill>
          <a:blip r:embed="rId3" cstate="print"/>
          <a:srcRect l="10345"/>
          <a:stretch>
            <a:fillRect/>
          </a:stretch>
        </p:blipFill>
        <p:spPr bwMode="auto">
          <a:xfrm>
            <a:off x="2743200" y="3454289"/>
            <a:ext cx="3962400" cy="2947321"/>
          </a:xfrm>
          <a:prstGeom prst="rect">
            <a:avLst/>
          </a:prstGeom>
          <a:noFill/>
          <a:ln>
            <a:solidFill>
              <a:schemeClr val="accent1"/>
            </a:solidFill>
          </a:ln>
        </p:spPr>
      </p:pic>
    </p:spTree>
  </p:cSld>
  <p:clrMapOvr>
    <a:masterClrMapping/>
  </p:clrMapOvr>
  <p:transition>
    <p:fade thruBlk="1"/>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381000"/>
            <a:ext cx="8305800" cy="1295400"/>
          </a:xfrm>
        </p:spPr>
        <p:txBody>
          <a:bodyPr>
            <a:normAutofit fontScale="90000"/>
          </a:bodyPr>
          <a:lstStyle/>
          <a:p>
            <a:pPr algn="ctr"/>
            <a:r>
              <a:rPr lang="en-US" sz="4400" b="1" spc="0" dirty="0" smtClean="0">
                <a:ln w="18415" cmpd="sng">
                  <a:noFill/>
                  <a:prstDash val="solid"/>
                </a:ln>
                <a:solidFill>
                  <a:schemeClr val="tx2"/>
                </a:solidFill>
                <a:effectLst/>
              </a:rPr>
              <a:t>Motivational </a:t>
            </a:r>
            <a:r>
              <a:rPr lang="en-US" sz="4400" b="1" dirty="0" smtClean="0">
                <a:ln w="18415" cmpd="sng">
                  <a:noFill/>
                  <a:prstDash val="solid"/>
                </a:ln>
                <a:effectLst/>
              </a:rPr>
              <a:t>tool</a:t>
            </a:r>
            <a:r>
              <a:rPr lang="en-US" sz="4400" b="1" spc="0" dirty="0" smtClean="0">
                <a:ln w="18415" cmpd="sng">
                  <a:noFill/>
                  <a:prstDash val="solid"/>
                </a:ln>
                <a:solidFill>
                  <a:schemeClr val="tx2"/>
                </a:solidFill>
                <a:effectLst/>
              </a:rPr>
              <a:t> #5</a:t>
            </a:r>
            <a:r>
              <a:rPr lang="en-US" sz="4800" b="1" spc="0" dirty="0" smtClean="0">
                <a:ln w="18415" cmpd="sng">
                  <a:noFill/>
                  <a:prstDash val="solid"/>
                </a:ln>
                <a:solidFill>
                  <a:schemeClr val="tx2"/>
                </a:solidFill>
                <a:effectLst>
                  <a:outerShdw blurRad="38100" dist="38100" dir="2700000" algn="tl">
                    <a:srgbClr val="000000">
                      <a:alpha val="43137"/>
                    </a:srgbClr>
                  </a:outerShdw>
                </a:effectLst>
              </a:rPr>
              <a:t/>
            </a:r>
            <a:br>
              <a:rPr lang="en-US" sz="4800" b="1" spc="0" dirty="0" smtClean="0">
                <a:ln w="18415" cmpd="sng">
                  <a:noFill/>
                  <a:prstDash val="solid"/>
                </a:ln>
                <a:solidFill>
                  <a:schemeClr val="tx2"/>
                </a:solidFill>
                <a:effectLst>
                  <a:outerShdw blurRad="38100" dist="38100" dir="2700000" algn="tl">
                    <a:srgbClr val="000000">
                      <a:alpha val="43137"/>
                    </a:srgbClr>
                  </a:outerShdw>
                </a:effectLst>
              </a:rPr>
            </a:br>
            <a:r>
              <a:rPr lang="en-US" sz="4800" i="1" cap="none" spc="0" dirty="0" smtClean="0">
                <a:ln w="18415" cmpd="sng">
                  <a:noFill/>
                  <a:prstDash val="solid"/>
                </a:ln>
                <a:solidFill>
                  <a:schemeClr val="tx2"/>
                </a:solidFill>
                <a:effectLst/>
              </a:rPr>
              <a:t>Model realistic optimism.</a:t>
            </a:r>
            <a:endParaRPr lang="en-US" sz="4800" i="1" cap="none" dirty="0">
              <a:effectLst/>
            </a:endParaRPr>
          </a:p>
        </p:txBody>
      </p:sp>
      <p:sp>
        <p:nvSpPr>
          <p:cNvPr id="7" name="TextBox 6"/>
          <p:cNvSpPr txBox="1"/>
          <p:nvPr/>
        </p:nvSpPr>
        <p:spPr>
          <a:xfrm>
            <a:off x="1066800" y="1828800"/>
            <a:ext cx="7620000" cy="5970865"/>
          </a:xfrm>
          <a:prstGeom prst="rect">
            <a:avLst/>
          </a:prstGeom>
          <a:noFill/>
        </p:spPr>
        <p:txBody>
          <a:bodyPr wrap="square" rtlCol="0">
            <a:spAutoFit/>
          </a:bodyPr>
          <a:lstStyle/>
          <a:p>
            <a:pPr>
              <a:buFont typeface="Arial" pitchFamily="34" charset="0"/>
              <a:buChar char="•"/>
            </a:pPr>
            <a:r>
              <a:rPr lang="en-US" sz="3200" dirty="0" smtClean="0">
                <a:solidFill>
                  <a:schemeClr val="tx2"/>
                </a:solidFill>
              </a:rPr>
              <a:t> </a:t>
            </a:r>
            <a:r>
              <a:rPr lang="en-US" sz="3200" b="0" baseline="0" dirty="0" smtClean="0">
                <a:solidFill>
                  <a:schemeClr val="tx2"/>
                </a:solidFill>
              </a:rPr>
              <a:t>Without reality, discouragement is bound to creep in when high expectations aren’t met. </a:t>
            </a:r>
          </a:p>
          <a:p>
            <a:pPr>
              <a:buFont typeface="Arial" pitchFamily="34" charset="0"/>
              <a:buChar char="•"/>
            </a:pPr>
            <a:endParaRPr lang="en-US" sz="3200" dirty="0">
              <a:solidFill>
                <a:schemeClr val="tx2"/>
              </a:solidFill>
            </a:endParaRPr>
          </a:p>
          <a:p>
            <a:pPr>
              <a:buFont typeface="Arial" pitchFamily="34" charset="0"/>
              <a:buChar char="•"/>
            </a:pPr>
            <a:r>
              <a:rPr lang="en-US" sz="3200" b="0" baseline="0" dirty="0" smtClean="0">
                <a:solidFill>
                  <a:schemeClr val="tx2"/>
                </a:solidFill>
              </a:rPr>
              <a:t> Without optimism that things can get better, frustration and de-motivation will follow.</a:t>
            </a:r>
            <a:endParaRPr lang="en-US" sz="3200" dirty="0" smtClean="0">
              <a:solidFill>
                <a:schemeClr val="tx2"/>
              </a:solidFill>
            </a:endParaRPr>
          </a:p>
          <a:p>
            <a:endParaRPr lang="en-US" sz="3200" dirty="0" smtClean="0">
              <a:solidFill>
                <a:schemeClr val="tx2"/>
              </a:solidFill>
            </a:endParaRPr>
          </a:p>
          <a:p>
            <a:endParaRPr lang="en-US" sz="3200" dirty="0" smtClean="0">
              <a:solidFill>
                <a:schemeClr val="tx2"/>
              </a:solidFill>
            </a:endParaRPr>
          </a:p>
          <a:p>
            <a:pPr algn="ctr">
              <a:buFont typeface="Arial" pitchFamily="34" charset="0"/>
              <a:buChar char="•"/>
            </a:pPr>
            <a:endParaRPr lang="en-US" sz="5400" dirty="0" smtClean="0">
              <a:solidFill>
                <a:schemeClr val="tx2"/>
              </a:solidFill>
            </a:endParaRPr>
          </a:p>
          <a:p>
            <a:endParaRPr lang="en-US" sz="4000" dirty="0">
              <a:solidFill>
                <a:schemeClr val="tx2"/>
              </a:solidFill>
            </a:endParaRPr>
          </a:p>
        </p:txBody>
      </p:sp>
    </p:spTree>
  </p:cSld>
  <p:clrMapOvr>
    <a:masterClrMapping/>
  </p:clrMapOvr>
  <p:transition>
    <p:fade thruBlk="1"/>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381000"/>
            <a:ext cx="8305800" cy="1295400"/>
          </a:xfrm>
        </p:spPr>
        <p:txBody>
          <a:bodyPr>
            <a:normAutofit fontScale="90000"/>
          </a:bodyPr>
          <a:lstStyle/>
          <a:p>
            <a:pPr algn="ctr"/>
            <a:r>
              <a:rPr lang="en-US" sz="4400" b="1" spc="0" dirty="0" smtClean="0">
                <a:ln w="18415" cmpd="sng">
                  <a:noFill/>
                  <a:prstDash val="solid"/>
                </a:ln>
                <a:solidFill>
                  <a:schemeClr val="tx2"/>
                </a:solidFill>
                <a:effectLst/>
              </a:rPr>
              <a:t>Motivational </a:t>
            </a:r>
            <a:r>
              <a:rPr lang="en-US" sz="4400" b="1" dirty="0" smtClean="0">
                <a:ln w="18415" cmpd="sng">
                  <a:noFill/>
                  <a:prstDash val="solid"/>
                </a:ln>
                <a:effectLst/>
              </a:rPr>
              <a:t>tool</a:t>
            </a:r>
            <a:r>
              <a:rPr lang="en-US" sz="4400" b="1" spc="0" dirty="0" smtClean="0">
                <a:ln w="18415" cmpd="sng">
                  <a:noFill/>
                  <a:prstDash val="solid"/>
                </a:ln>
                <a:solidFill>
                  <a:schemeClr val="tx2"/>
                </a:solidFill>
                <a:effectLst/>
              </a:rPr>
              <a:t> #5</a:t>
            </a:r>
            <a:r>
              <a:rPr lang="en-US" sz="4800" b="1" spc="0" dirty="0" smtClean="0">
                <a:ln w="18415" cmpd="sng">
                  <a:noFill/>
                  <a:prstDash val="solid"/>
                </a:ln>
                <a:solidFill>
                  <a:schemeClr val="tx2"/>
                </a:solidFill>
                <a:effectLst>
                  <a:outerShdw blurRad="38100" dist="38100" dir="2700000" algn="tl">
                    <a:srgbClr val="000000">
                      <a:alpha val="43137"/>
                    </a:srgbClr>
                  </a:outerShdw>
                </a:effectLst>
              </a:rPr>
              <a:t/>
            </a:r>
            <a:br>
              <a:rPr lang="en-US" sz="4800" b="1" spc="0" dirty="0" smtClean="0">
                <a:ln w="18415" cmpd="sng">
                  <a:noFill/>
                  <a:prstDash val="solid"/>
                </a:ln>
                <a:solidFill>
                  <a:schemeClr val="tx2"/>
                </a:solidFill>
                <a:effectLst>
                  <a:outerShdw blurRad="38100" dist="38100" dir="2700000" algn="tl">
                    <a:srgbClr val="000000">
                      <a:alpha val="43137"/>
                    </a:srgbClr>
                  </a:outerShdw>
                </a:effectLst>
              </a:rPr>
            </a:br>
            <a:r>
              <a:rPr lang="en-US" sz="4800" i="1" cap="none" spc="0" dirty="0" smtClean="0">
                <a:ln w="18415" cmpd="sng">
                  <a:noFill/>
                  <a:prstDash val="solid"/>
                </a:ln>
                <a:solidFill>
                  <a:schemeClr val="tx2"/>
                </a:solidFill>
                <a:effectLst/>
              </a:rPr>
              <a:t>Let’s get practical.</a:t>
            </a:r>
            <a:endParaRPr lang="en-US" sz="4800" i="1" cap="none" dirty="0">
              <a:effectLst/>
            </a:endParaRPr>
          </a:p>
        </p:txBody>
      </p:sp>
      <p:sp>
        <p:nvSpPr>
          <p:cNvPr id="7" name="TextBox 6"/>
          <p:cNvSpPr txBox="1"/>
          <p:nvPr/>
        </p:nvSpPr>
        <p:spPr>
          <a:xfrm>
            <a:off x="1066800" y="1905000"/>
            <a:ext cx="7162800" cy="4001095"/>
          </a:xfrm>
          <a:prstGeom prst="rect">
            <a:avLst/>
          </a:prstGeom>
          <a:noFill/>
        </p:spPr>
        <p:txBody>
          <a:bodyPr wrap="square" rtlCol="0">
            <a:spAutoFit/>
          </a:bodyPr>
          <a:lstStyle/>
          <a:p>
            <a:pPr>
              <a:buFont typeface="Arial" pitchFamily="34" charset="0"/>
              <a:buChar char="•"/>
            </a:pPr>
            <a:r>
              <a:rPr lang="en-US" sz="3200" i="1" dirty="0" smtClean="0">
                <a:solidFill>
                  <a:schemeClr val="tx2"/>
                </a:solidFill>
              </a:rPr>
              <a:t> </a:t>
            </a:r>
            <a:r>
              <a:rPr lang="en-US" sz="3200" dirty="0" smtClean="0">
                <a:solidFill>
                  <a:schemeClr val="tx2"/>
                </a:solidFill>
              </a:rPr>
              <a:t>Goal-setting activities</a:t>
            </a:r>
          </a:p>
          <a:p>
            <a:pPr>
              <a:buFont typeface="Arial" pitchFamily="34" charset="0"/>
              <a:buChar char="•"/>
            </a:pPr>
            <a:endParaRPr lang="en-US" sz="3200" i="1" dirty="0">
              <a:solidFill>
                <a:schemeClr val="tx2"/>
              </a:solidFill>
            </a:endParaRPr>
          </a:p>
          <a:p>
            <a:pPr>
              <a:buFont typeface="Arial" pitchFamily="34" charset="0"/>
              <a:buChar char="•"/>
            </a:pPr>
            <a:r>
              <a:rPr lang="en-US" sz="3200" i="1" dirty="0" smtClean="0">
                <a:solidFill>
                  <a:schemeClr val="tx2"/>
                </a:solidFill>
              </a:rPr>
              <a:t> </a:t>
            </a:r>
            <a:r>
              <a:rPr lang="en-US" sz="3200" dirty="0" smtClean="0">
                <a:solidFill>
                  <a:schemeClr val="tx2"/>
                </a:solidFill>
              </a:rPr>
              <a:t>Career information on different job opportunities, median salaries, and requirements</a:t>
            </a:r>
            <a:endParaRPr lang="en-US" sz="3200" i="1" dirty="0" smtClean="0">
              <a:solidFill>
                <a:schemeClr val="tx2"/>
              </a:solidFill>
            </a:endParaRPr>
          </a:p>
          <a:p>
            <a:pPr algn="ctr">
              <a:buFont typeface="Arial" pitchFamily="34" charset="0"/>
              <a:buChar char="•"/>
            </a:pPr>
            <a:endParaRPr lang="en-US" sz="5400" dirty="0" smtClean="0">
              <a:solidFill>
                <a:schemeClr val="tx2"/>
              </a:solidFill>
            </a:endParaRPr>
          </a:p>
          <a:p>
            <a:endParaRPr lang="en-US" sz="4000" dirty="0">
              <a:solidFill>
                <a:schemeClr val="tx2"/>
              </a:solidFill>
            </a:endParaRPr>
          </a:p>
        </p:txBody>
      </p:sp>
    </p:spTree>
  </p:cSld>
  <p:clrMapOvr>
    <a:masterClrMapping/>
  </p:clrMapOvr>
  <p:transition>
    <p:fade thruBlk="1"/>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381000"/>
            <a:ext cx="8305800" cy="1295400"/>
          </a:xfrm>
        </p:spPr>
        <p:txBody>
          <a:bodyPr>
            <a:normAutofit fontScale="90000"/>
          </a:bodyPr>
          <a:lstStyle/>
          <a:p>
            <a:pPr algn="ctr"/>
            <a:r>
              <a:rPr lang="en-US" sz="4400" b="1" spc="0" dirty="0" smtClean="0">
                <a:ln w="18415" cmpd="sng">
                  <a:noFill/>
                  <a:prstDash val="solid"/>
                </a:ln>
                <a:solidFill>
                  <a:schemeClr val="tx2"/>
                </a:solidFill>
                <a:effectLst/>
              </a:rPr>
              <a:t>Motivational </a:t>
            </a:r>
            <a:r>
              <a:rPr lang="en-US" sz="4400" b="1" dirty="0" smtClean="0">
                <a:ln w="18415" cmpd="sng">
                  <a:noFill/>
                  <a:prstDash val="solid"/>
                </a:ln>
                <a:effectLst/>
              </a:rPr>
              <a:t>tool</a:t>
            </a:r>
            <a:r>
              <a:rPr lang="en-US" sz="4400" b="1" spc="0" dirty="0" smtClean="0">
                <a:ln w="18415" cmpd="sng">
                  <a:noFill/>
                  <a:prstDash val="solid"/>
                </a:ln>
                <a:solidFill>
                  <a:schemeClr val="tx2"/>
                </a:solidFill>
                <a:effectLst/>
              </a:rPr>
              <a:t> #5</a:t>
            </a:r>
            <a:r>
              <a:rPr lang="en-US" sz="4800" b="1" spc="0" dirty="0" smtClean="0">
                <a:ln w="18415" cmpd="sng">
                  <a:noFill/>
                  <a:prstDash val="solid"/>
                </a:ln>
                <a:solidFill>
                  <a:schemeClr val="tx2"/>
                </a:solidFill>
                <a:effectLst>
                  <a:outerShdw blurRad="38100" dist="38100" dir="2700000" algn="tl">
                    <a:srgbClr val="000000">
                      <a:alpha val="43137"/>
                    </a:srgbClr>
                  </a:outerShdw>
                </a:effectLst>
              </a:rPr>
              <a:t/>
            </a:r>
            <a:br>
              <a:rPr lang="en-US" sz="4800" b="1" spc="0" dirty="0" smtClean="0">
                <a:ln w="18415" cmpd="sng">
                  <a:noFill/>
                  <a:prstDash val="solid"/>
                </a:ln>
                <a:solidFill>
                  <a:schemeClr val="tx2"/>
                </a:solidFill>
                <a:effectLst>
                  <a:outerShdw blurRad="38100" dist="38100" dir="2700000" algn="tl">
                    <a:srgbClr val="000000">
                      <a:alpha val="43137"/>
                    </a:srgbClr>
                  </a:outerShdw>
                </a:effectLst>
              </a:rPr>
            </a:br>
            <a:r>
              <a:rPr lang="en-US" sz="4800" i="1" cap="none" spc="0" dirty="0" smtClean="0">
                <a:ln w="18415" cmpd="sng">
                  <a:noFill/>
                  <a:prstDash val="solid"/>
                </a:ln>
                <a:solidFill>
                  <a:schemeClr val="tx2"/>
                </a:solidFill>
                <a:effectLst/>
              </a:rPr>
              <a:t>Group Brainstorm</a:t>
            </a:r>
            <a:endParaRPr lang="en-US" sz="4800" i="1" cap="none" dirty="0">
              <a:effectLst/>
            </a:endParaRPr>
          </a:p>
        </p:txBody>
      </p:sp>
      <p:sp>
        <p:nvSpPr>
          <p:cNvPr id="7" name="TextBox 6"/>
          <p:cNvSpPr txBox="1"/>
          <p:nvPr/>
        </p:nvSpPr>
        <p:spPr>
          <a:xfrm>
            <a:off x="1066800" y="1905000"/>
            <a:ext cx="7162800" cy="4001095"/>
          </a:xfrm>
          <a:prstGeom prst="rect">
            <a:avLst/>
          </a:prstGeom>
          <a:noFill/>
        </p:spPr>
        <p:txBody>
          <a:bodyPr wrap="square" rtlCol="0">
            <a:spAutoFit/>
          </a:bodyPr>
          <a:lstStyle/>
          <a:p>
            <a:pPr>
              <a:buFont typeface="Arial" pitchFamily="34" charset="0"/>
              <a:buChar char="•"/>
            </a:pPr>
            <a:r>
              <a:rPr lang="en-US" sz="3200" i="1" dirty="0" smtClean="0">
                <a:solidFill>
                  <a:schemeClr val="tx2"/>
                </a:solidFill>
              </a:rPr>
              <a:t> </a:t>
            </a:r>
            <a:r>
              <a:rPr lang="en-US" sz="3200" dirty="0" smtClean="0">
                <a:solidFill>
                  <a:schemeClr val="tx2"/>
                </a:solidFill>
              </a:rPr>
              <a:t>Are you more of an optimist or realist in career counseling interactions?</a:t>
            </a:r>
          </a:p>
          <a:p>
            <a:pPr>
              <a:buFont typeface="Arial" pitchFamily="34" charset="0"/>
              <a:buChar char="•"/>
            </a:pPr>
            <a:endParaRPr lang="en-US" sz="3200" i="1" dirty="0">
              <a:solidFill>
                <a:schemeClr val="tx2"/>
              </a:solidFill>
            </a:endParaRPr>
          </a:p>
          <a:p>
            <a:pPr>
              <a:buFont typeface="Arial" pitchFamily="34" charset="0"/>
              <a:buChar char="•"/>
            </a:pPr>
            <a:r>
              <a:rPr lang="en-US" sz="3200" i="1" dirty="0" smtClean="0">
                <a:solidFill>
                  <a:schemeClr val="tx2"/>
                </a:solidFill>
              </a:rPr>
              <a:t> </a:t>
            </a:r>
            <a:r>
              <a:rPr lang="en-US" sz="3200" dirty="0" smtClean="0">
                <a:solidFill>
                  <a:schemeClr val="tx2"/>
                </a:solidFill>
              </a:rPr>
              <a:t>What are ways you model realistic optimism?</a:t>
            </a:r>
            <a:endParaRPr lang="en-US" sz="3200" i="1" dirty="0" smtClean="0">
              <a:solidFill>
                <a:schemeClr val="tx2"/>
              </a:solidFill>
            </a:endParaRPr>
          </a:p>
          <a:p>
            <a:pPr algn="ctr">
              <a:buFont typeface="Arial" pitchFamily="34" charset="0"/>
              <a:buChar char="•"/>
            </a:pPr>
            <a:endParaRPr lang="en-US" sz="5400" dirty="0" smtClean="0">
              <a:solidFill>
                <a:schemeClr val="tx2"/>
              </a:solidFill>
            </a:endParaRPr>
          </a:p>
          <a:p>
            <a:endParaRPr lang="en-US" sz="4000" dirty="0">
              <a:solidFill>
                <a:schemeClr val="tx2"/>
              </a:solidFill>
            </a:endParaRPr>
          </a:p>
        </p:txBody>
      </p:sp>
    </p:spTree>
  </p:cSld>
  <p:clrMapOvr>
    <a:masterClrMapping/>
  </p:clrMapOvr>
  <p:transition>
    <p:fade thruBlk="1"/>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381000"/>
            <a:ext cx="8305800" cy="1295400"/>
          </a:xfrm>
        </p:spPr>
        <p:txBody>
          <a:bodyPr>
            <a:normAutofit fontScale="90000"/>
          </a:bodyPr>
          <a:lstStyle/>
          <a:p>
            <a:pPr algn="ctr"/>
            <a:r>
              <a:rPr lang="en-US" sz="4400" b="1" spc="0" dirty="0" smtClean="0">
                <a:ln w="18415" cmpd="sng">
                  <a:noFill/>
                  <a:prstDash val="solid"/>
                </a:ln>
                <a:solidFill>
                  <a:schemeClr val="tx2"/>
                </a:solidFill>
                <a:effectLst/>
              </a:rPr>
              <a:t>Questions?</a:t>
            </a:r>
            <a:r>
              <a:rPr lang="en-US" sz="4800" b="1" spc="0" dirty="0" smtClean="0">
                <a:ln w="18415" cmpd="sng">
                  <a:noFill/>
                  <a:prstDash val="solid"/>
                </a:ln>
                <a:solidFill>
                  <a:schemeClr val="tx2"/>
                </a:solidFill>
                <a:effectLst>
                  <a:outerShdw blurRad="38100" dist="38100" dir="2700000" algn="tl">
                    <a:srgbClr val="000000">
                      <a:alpha val="43137"/>
                    </a:srgbClr>
                  </a:outerShdw>
                </a:effectLst>
              </a:rPr>
              <a:t/>
            </a:r>
            <a:br>
              <a:rPr lang="en-US" sz="4800" b="1" spc="0" dirty="0" smtClean="0">
                <a:ln w="18415" cmpd="sng">
                  <a:noFill/>
                  <a:prstDash val="solid"/>
                </a:ln>
                <a:solidFill>
                  <a:schemeClr val="tx2"/>
                </a:solidFill>
                <a:effectLst>
                  <a:outerShdw blurRad="38100" dist="38100" dir="2700000" algn="tl">
                    <a:srgbClr val="000000">
                      <a:alpha val="43137"/>
                    </a:srgbClr>
                  </a:outerShdw>
                </a:effectLst>
              </a:rPr>
            </a:br>
            <a:endParaRPr lang="en-US" sz="4800" i="1" cap="none" dirty="0">
              <a:effectLst/>
            </a:endParaRPr>
          </a:p>
        </p:txBody>
      </p:sp>
      <p:sp>
        <p:nvSpPr>
          <p:cNvPr id="7" name="TextBox 6"/>
          <p:cNvSpPr txBox="1"/>
          <p:nvPr/>
        </p:nvSpPr>
        <p:spPr>
          <a:xfrm>
            <a:off x="1066800" y="1905000"/>
            <a:ext cx="7162800" cy="3508653"/>
          </a:xfrm>
          <a:prstGeom prst="rect">
            <a:avLst/>
          </a:prstGeom>
          <a:noFill/>
        </p:spPr>
        <p:txBody>
          <a:bodyPr wrap="square" rtlCol="0">
            <a:spAutoFit/>
          </a:bodyPr>
          <a:lstStyle/>
          <a:p>
            <a:r>
              <a:rPr lang="en-US" sz="3200" dirty="0" smtClean="0">
                <a:solidFill>
                  <a:schemeClr val="tx2"/>
                </a:solidFill>
              </a:rPr>
              <a:t>Copies of resources mentioned are available</a:t>
            </a:r>
          </a:p>
          <a:p>
            <a:pPr>
              <a:buFont typeface="Arial" pitchFamily="34" charset="0"/>
              <a:buChar char="•"/>
            </a:pPr>
            <a:endParaRPr lang="en-US" sz="3200" i="1" dirty="0" smtClean="0">
              <a:solidFill>
                <a:schemeClr val="tx2"/>
              </a:solidFill>
            </a:endParaRPr>
          </a:p>
          <a:p>
            <a:r>
              <a:rPr lang="en-US" sz="3200" b="1" dirty="0" smtClean="0">
                <a:solidFill>
                  <a:schemeClr val="tx2"/>
                </a:solidFill>
              </a:rPr>
              <a:t>Carrie Thiele</a:t>
            </a:r>
          </a:p>
          <a:p>
            <a:r>
              <a:rPr lang="en-US" sz="3200" b="1" dirty="0" smtClean="0">
                <a:solidFill>
                  <a:schemeClr val="tx2"/>
                </a:solidFill>
              </a:rPr>
              <a:t>carriet@acc-den.org</a:t>
            </a:r>
          </a:p>
          <a:p>
            <a:pPr algn="ctr">
              <a:buFont typeface="Arial" pitchFamily="34" charset="0"/>
              <a:buChar char="•"/>
            </a:pPr>
            <a:endParaRPr lang="en-US" sz="5400" dirty="0" smtClean="0">
              <a:solidFill>
                <a:schemeClr val="tx2"/>
              </a:solidFill>
            </a:endParaRPr>
          </a:p>
          <a:p>
            <a:endParaRPr lang="en-US" sz="4000" dirty="0">
              <a:solidFill>
                <a:schemeClr val="tx2"/>
              </a:solidFill>
            </a:endParaRPr>
          </a:p>
        </p:txBody>
      </p:sp>
    </p:spTree>
  </p:cSld>
  <p:clrMapOvr>
    <a:masterClrMapping/>
  </p:clrMapOvr>
  <p:transition>
    <p:fade thruBlk="1"/>
  </p:transition>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Custom 1">
      <a:majorFont>
        <a:latin typeface="Garamond"/>
        <a:ea typeface=""/>
        <a:cs typeface=""/>
      </a:majorFont>
      <a:minorFont>
        <a:latin typeface="Garamond"/>
        <a:ea typeface=""/>
        <a:cs typeface=""/>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4030</TotalTime>
  <Words>1216</Words>
  <Application>Microsoft Office PowerPoint</Application>
  <PresentationFormat>On-screen Show (4:3)</PresentationFormat>
  <Paragraphs>189</Paragraphs>
  <Slides>27</Slides>
  <Notes>27</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Trek</vt:lpstr>
      <vt:lpstr>Motivational Tools</vt:lpstr>
      <vt:lpstr>Greetings from African Community Center  Denver, CO</vt:lpstr>
      <vt:lpstr>Supplemental Employment Services   A Flexible Training Environment</vt:lpstr>
      <vt:lpstr>Importance of Motivation</vt:lpstr>
      <vt:lpstr>Slide 5</vt:lpstr>
      <vt:lpstr>Motivational tool #1</vt:lpstr>
      <vt:lpstr>  Provide choices.</vt:lpstr>
      <vt:lpstr>   Motivational TOOL #1 Let’s get practical. </vt:lpstr>
      <vt:lpstr>   Motivational TOOL #1 Let’s get practical. </vt:lpstr>
      <vt:lpstr>Motivational TOOL #1 Let’s get practical.</vt:lpstr>
      <vt:lpstr>Motivational TOOL #1 Group Brainstorm</vt:lpstr>
      <vt:lpstr>Motivational TOOL #2</vt:lpstr>
      <vt:lpstr>Motivational tool #2 Offer varied experiences.</vt:lpstr>
      <vt:lpstr>Motivational tool #2 Let’s get practical.</vt:lpstr>
      <vt:lpstr>Motivational tool #2 Group Brainstorm</vt:lpstr>
      <vt:lpstr>Motivational tool #3</vt:lpstr>
      <vt:lpstr>Motivational tool #3 Let’s get practical.</vt:lpstr>
      <vt:lpstr>Motivational tool #3 Group Brainstorm</vt:lpstr>
      <vt:lpstr>Motivational tool #4</vt:lpstr>
      <vt:lpstr>Motivational tool #4 Make it personal.</vt:lpstr>
      <vt:lpstr>Motivational TOOL #4 Let’s get practical.</vt:lpstr>
      <vt:lpstr>Motivational TOOL #4 Group Brainstorm</vt:lpstr>
      <vt:lpstr>Motivational tool #5</vt:lpstr>
      <vt:lpstr>Motivational tool #5 Model realistic optimism.</vt:lpstr>
      <vt:lpstr>Motivational tool #5 Let’s get practical.</vt:lpstr>
      <vt:lpstr>Motivational tool #5 Group Brainstorm</vt:lpstr>
      <vt:lpstr>Questions? </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Five Motivational Elements</dc:title>
  <dc:creator>Carrie Thiele</dc:creator>
  <cp:lastModifiedBy>Carrie Thiele</cp:lastModifiedBy>
  <cp:revision>213</cp:revision>
  <dcterms:created xsi:type="dcterms:W3CDTF">2014-11-05T00:06:56Z</dcterms:created>
  <dcterms:modified xsi:type="dcterms:W3CDTF">2014-12-09T00:02:01Z</dcterms:modified>
</cp:coreProperties>
</file>